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4" r:id="rId3"/>
    <p:sldId id="259" r:id="rId4"/>
    <p:sldId id="260" r:id="rId5"/>
    <p:sldId id="266" r:id="rId6"/>
    <p:sldId id="265" r:id="rId7"/>
    <p:sldId id="288" r:id="rId8"/>
    <p:sldId id="289" r:id="rId9"/>
    <p:sldId id="307" r:id="rId10"/>
    <p:sldId id="290" r:id="rId11"/>
    <p:sldId id="291" r:id="rId12"/>
    <p:sldId id="292" r:id="rId13"/>
    <p:sldId id="293" r:id="rId14"/>
    <p:sldId id="294" r:id="rId15"/>
    <p:sldId id="303" r:id="rId16"/>
    <p:sldId id="305" r:id="rId17"/>
    <p:sldId id="296" r:id="rId18"/>
    <p:sldId id="306" r:id="rId19"/>
    <p:sldId id="284" r:id="rId20"/>
    <p:sldId id="301" r:id="rId21"/>
    <p:sldId id="297" r:id="rId22"/>
    <p:sldId id="302" r:id="rId23"/>
    <p:sldId id="287" r:id="rId2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B5E9E7"/>
    <a:srgbClr val="39BEC5"/>
    <a:srgbClr val="DDDDFF"/>
    <a:srgbClr val="AFFFFF"/>
    <a:srgbClr val="FFFF99"/>
    <a:srgbClr val="CDFF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85" autoAdjust="0"/>
    <p:restoredTop sz="94832"/>
  </p:normalViewPr>
  <p:slideViewPr>
    <p:cSldViewPr>
      <p:cViewPr varScale="1">
        <p:scale>
          <a:sx n="151" d="100"/>
          <a:sy n="151" d="100"/>
        </p:scale>
        <p:origin x="582" y="1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88BCD6-A701-4AD8-94BD-C7B79E0A10EA}" type="datetimeFigureOut">
              <a:rPr kumimoji="1" lang="ja-JP" altLang="en-US" smtClean="0"/>
              <a:t>2019/3/20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1F0CBF-0584-4F36-81B3-F5D31C06CBE9}" type="slidenum">
              <a:rPr kumimoji="1" lang="ja-JP" altLang="en-US" smtClean="0"/>
              <a:t>‹#›</a:t>
            </a:fld>
            <a:endParaRPr kumimoji="1" lang="ja-JP" altLang="en-US"/>
          </a:p>
        </p:txBody>
      </p:sp>
    </p:spTree>
    <p:extLst>
      <p:ext uri="{BB962C8B-B14F-4D97-AF65-F5344CB8AC3E}">
        <p14:creationId xmlns:p14="http://schemas.microsoft.com/office/powerpoint/2010/main" val="40833319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C1F0CBF-0584-4F36-81B3-F5D31C06CBE9}" type="slidenum">
              <a:rPr kumimoji="1" lang="ja-JP" altLang="en-US" smtClean="0"/>
              <a:t>5</a:t>
            </a:fld>
            <a:endParaRPr kumimoji="1" lang="ja-JP" altLang="en-US"/>
          </a:p>
        </p:txBody>
      </p:sp>
    </p:spTree>
    <p:extLst>
      <p:ext uri="{BB962C8B-B14F-4D97-AF65-F5344CB8AC3E}">
        <p14:creationId xmlns:p14="http://schemas.microsoft.com/office/powerpoint/2010/main" val="1600655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C1F0CBF-0584-4F36-81B3-F5D31C06CBE9}" type="slidenum">
              <a:rPr kumimoji="1" lang="ja-JP" altLang="en-US" smtClean="0"/>
              <a:t>20</a:t>
            </a:fld>
            <a:endParaRPr kumimoji="1" lang="ja-JP" altLang="en-US"/>
          </a:p>
        </p:txBody>
      </p:sp>
    </p:spTree>
    <p:extLst>
      <p:ext uri="{BB962C8B-B14F-4D97-AF65-F5344CB8AC3E}">
        <p14:creationId xmlns:p14="http://schemas.microsoft.com/office/powerpoint/2010/main" val="2404216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08DAC3F-4077-2A44-ACAA-BDD4FDDACF04}" type="datetime1">
              <a:rPr kumimoji="1" lang="ja-JP" altLang="en-US" smtClean="0"/>
              <a:t>2019/3/20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3C8D2AD-CAB1-5B44-9987-8A461A1DFE4C}" type="datetime1">
              <a:rPr kumimoji="1" lang="ja-JP" altLang="en-US" smtClean="0"/>
              <a:t>2019/3/20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9981B80-A74F-4B44-AC09-59F3582BD8AD}" type="datetime1">
              <a:rPr kumimoji="1" lang="ja-JP" altLang="en-US" smtClean="0"/>
              <a:t>2019/3/20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結果">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163EC89-684E-413A-B7A6-B482FEB0B9FD}" type="datetimeFigureOut">
              <a:rPr kumimoji="1" lang="ja-JP" altLang="en-US" smtClean="0"/>
              <a:t>2019/3/20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FF00FB66-85DD-4999-A099-22F55F4C3326}" type="slidenum">
              <a:rPr kumimoji="1" lang="ja-JP" altLang="en-US" smtClean="0"/>
              <a:t>‹#›</a:t>
            </a:fld>
            <a:endParaRPr kumimoji="1" lang="ja-JP" altLang="en-US"/>
          </a:p>
        </p:txBody>
      </p:sp>
      <p:sp>
        <p:nvSpPr>
          <p:cNvPr id="5" name="タイトル 1"/>
          <p:cNvSpPr>
            <a:spLocks noGrp="1"/>
          </p:cNvSpPr>
          <p:nvPr>
            <p:ph type="title"/>
          </p:nvPr>
        </p:nvSpPr>
        <p:spPr>
          <a:xfrm>
            <a:off x="467544" y="116632"/>
            <a:ext cx="3600400" cy="480351"/>
          </a:xfrm>
        </p:spPr>
        <p:txBody>
          <a:bodyPr>
            <a:normAutofit/>
          </a:bodyPr>
          <a:lstStyle>
            <a:lvl1pPr algn="l">
              <a:defRPr sz="2400"/>
            </a:lvl1pPr>
          </a:lstStyle>
          <a:p>
            <a:r>
              <a:rPr kumimoji="1" lang="ja-JP" altLang="en-US" smtClean="0"/>
              <a:t>マスター タイトルの書式設定</a:t>
            </a:r>
            <a:endParaRPr kumimoji="1" lang="ja-JP" altLang="en-US" dirty="0"/>
          </a:p>
        </p:txBody>
      </p:sp>
      <p:sp>
        <p:nvSpPr>
          <p:cNvPr id="6" name="角丸四角形 5"/>
          <p:cNvSpPr/>
          <p:nvPr/>
        </p:nvSpPr>
        <p:spPr>
          <a:xfrm>
            <a:off x="224660" y="557824"/>
            <a:ext cx="3647052" cy="45719"/>
          </a:xfrm>
          <a:prstGeom prst="roundRect">
            <a:avLst>
              <a:gd name="adj" fmla="val 5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78760" y="538965"/>
            <a:ext cx="3647052"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87524" y="285382"/>
            <a:ext cx="204754" cy="20475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62790" y="260648"/>
            <a:ext cx="204754" cy="20475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15493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0099300-F725-1344-9DB8-85C6B557BC6A}" type="datetime1">
              <a:rPr kumimoji="1" lang="ja-JP" altLang="en-US" smtClean="0"/>
              <a:t>2019/3/20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5B414107-21B8-6C4A-9186-4CFB2CC981EC}" type="datetime1">
              <a:rPr kumimoji="1" lang="ja-JP" altLang="en-US" smtClean="0"/>
              <a:t>2019/3/20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D91EB8C-92A0-D04C-B1FA-3C5BA0CA03D9}" type="datetime1">
              <a:rPr kumimoji="1" lang="ja-JP" altLang="en-US" smtClean="0"/>
              <a:t>2019/3/20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A5E02C6C-637B-724E-A191-A981EE8B994F}" type="datetime1">
              <a:rPr kumimoji="1" lang="ja-JP" altLang="en-US" smtClean="0"/>
              <a:t>2019/3/20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4354D597-474F-564A-943A-A0E6BAB0389C}" type="datetime1">
              <a:rPr kumimoji="1" lang="ja-JP" altLang="en-US" smtClean="0"/>
              <a:t>2019/3/20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0E82C0F-D4C1-B949-BCF7-8F1910C599D7}" type="datetime1">
              <a:rPr kumimoji="1" lang="ja-JP" altLang="en-US" smtClean="0"/>
              <a:t>2019/3/20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17D67AC-3297-FC41-8DA8-64BB3E1ABBE9}" type="datetime1">
              <a:rPr kumimoji="1" lang="ja-JP" altLang="en-US" smtClean="0"/>
              <a:t>2019/3/20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5B19995-1CDB-BE40-B57F-0B8C54564976}" type="datetime1">
              <a:rPr kumimoji="1" lang="ja-JP" altLang="en-US" smtClean="0"/>
              <a:t>2019/3/20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C5293-3BBE-CB42-851B-ADF4E4E00A11}" type="datetime1">
              <a:rPr kumimoji="1" lang="ja-JP" altLang="en-US" smtClean="0"/>
              <a:t>2019/3/20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4000" b="1" dirty="0" smtClean="0">
                <a:solidFill>
                  <a:schemeClr val="tx1">
                    <a:lumMod val="75000"/>
                    <a:lumOff val="25000"/>
                  </a:schemeClr>
                </a:solidFill>
                <a:latin typeface="Yu Gothic" charset="-128"/>
                <a:ea typeface="Yu Gothic" charset="-128"/>
                <a:cs typeface="Yu Gothic" charset="-128"/>
              </a:rPr>
              <a:t>野帳</a:t>
            </a:r>
            <a:r>
              <a:rPr kumimoji="1" lang="ja-JP" altLang="en-US" sz="4000" b="1" dirty="0" smtClean="0">
                <a:solidFill>
                  <a:schemeClr val="tx1">
                    <a:lumMod val="75000"/>
                    <a:lumOff val="25000"/>
                  </a:schemeClr>
                </a:solidFill>
                <a:latin typeface="Yu Gothic" charset="-128"/>
                <a:ea typeface="Yu Gothic" charset="-128"/>
                <a:cs typeface="Yu Gothic" charset="-128"/>
              </a:rPr>
              <a:t>データの</a:t>
            </a:r>
            <a:r>
              <a:rPr kumimoji="1" lang="en-US" altLang="ja-JP" sz="4000" b="1" dirty="0" smtClean="0">
                <a:solidFill>
                  <a:schemeClr val="tx1">
                    <a:lumMod val="75000"/>
                    <a:lumOff val="25000"/>
                  </a:schemeClr>
                </a:solidFill>
                <a:latin typeface="Yu Gothic" charset="-128"/>
                <a:ea typeface="Yu Gothic" charset="-128"/>
                <a:cs typeface="Yu Gothic" charset="-128"/>
              </a:rPr>
              <a:t/>
            </a:r>
            <a:br>
              <a:rPr kumimoji="1" lang="en-US" altLang="ja-JP" sz="4000" b="1" dirty="0" smtClean="0">
                <a:solidFill>
                  <a:schemeClr val="tx1">
                    <a:lumMod val="75000"/>
                    <a:lumOff val="25000"/>
                  </a:schemeClr>
                </a:solidFill>
                <a:latin typeface="Yu Gothic" charset="-128"/>
                <a:ea typeface="Yu Gothic" charset="-128"/>
                <a:cs typeface="Yu Gothic" charset="-128"/>
              </a:rPr>
            </a:br>
            <a:r>
              <a:rPr kumimoji="1" lang="ja-JP" altLang="en-US" sz="4000" b="1" dirty="0" smtClean="0">
                <a:solidFill>
                  <a:schemeClr val="tx1">
                    <a:lumMod val="75000"/>
                    <a:lumOff val="25000"/>
                  </a:schemeClr>
                </a:solidFill>
                <a:latin typeface="Yu Gothic" charset="-128"/>
                <a:ea typeface="Yu Gothic" charset="-128"/>
                <a:cs typeface="Yu Gothic" charset="-128"/>
              </a:rPr>
              <a:t>電子ファイル化について</a:t>
            </a:r>
            <a:endParaRPr kumimoji="1" lang="ja-JP" altLang="en-US" sz="4000" b="1" dirty="0">
              <a:solidFill>
                <a:schemeClr val="tx1">
                  <a:lumMod val="75000"/>
                  <a:lumOff val="25000"/>
                </a:schemeClr>
              </a:solidFill>
              <a:latin typeface="Yu Gothic" charset="-128"/>
              <a:ea typeface="Yu Gothic" charset="-128"/>
              <a:cs typeface="Yu Gothic" charset="-128"/>
            </a:endParaRPr>
          </a:p>
        </p:txBody>
      </p:sp>
      <p:sp>
        <p:nvSpPr>
          <p:cNvPr id="3" name="テキスト ボックス 2"/>
          <p:cNvSpPr txBox="1"/>
          <p:nvPr/>
        </p:nvSpPr>
        <p:spPr>
          <a:xfrm>
            <a:off x="179512" y="188640"/>
            <a:ext cx="5688632" cy="646331"/>
          </a:xfrm>
          <a:prstGeom prst="rect">
            <a:avLst/>
          </a:prstGeom>
          <a:noFill/>
        </p:spPr>
        <p:txBody>
          <a:bodyPr wrap="square" rtlCol="0">
            <a:spAutoFit/>
          </a:bodyPr>
          <a:lstStyle/>
          <a:p>
            <a:r>
              <a:rPr kumimoji="1"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年度森林吸収源インベントリ情報整備事業</a:t>
            </a:r>
            <a:endParaRPr kumimoji="1"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全体説明会</a:t>
            </a:r>
            <a:endParaRPr kumimoji="1"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a:t>
            </a:fld>
            <a:endParaRPr kumimoji="1" lang="ja-JP" altLang="en-US"/>
          </a:p>
        </p:txBody>
      </p:sp>
      <p:sp>
        <p:nvSpPr>
          <p:cNvPr id="6" name="サブタイトル 5"/>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4334814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720080"/>
          </a:xfrm>
        </p:spPr>
        <p:txBody>
          <a:bodyPr>
            <a:normAutofit fontScale="90000"/>
          </a:bodyPr>
          <a:lstStyle/>
          <a:p>
            <a:r>
              <a:rPr kumimoji="1" lang="ja-JP" altLang="en-US" b="1" dirty="0" smtClean="0">
                <a:solidFill>
                  <a:schemeClr val="tx1">
                    <a:lumMod val="65000"/>
                    <a:lumOff val="35000"/>
                  </a:schemeClr>
                </a:solidFill>
                <a:latin typeface="Yu Gothic" charset="-128"/>
                <a:ea typeface="Yu Gothic" charset="-128"/>
                <a:cs typeface="Yu Gothic" charset="-128"/>
              </a:rPr>
              <a:t>ユーザーフォームの説明４</a:t>
            </a:r>
            <a:endParaRPr kumimoji="1" lang="ja-JP" altLang="en-US" b="1" dirty="0">
              <a:solidFill>
                <a:schemeClr val="tx1">
                  <a:lumMod val="65000"/>
                  <a:lumOff val="35000"/>
                </a:schemeClr>
              </a:solidFill>
              <a:latin typeface="Yu Gothic" charset="-128"/>
              <a:ea typeface="Yu Gothic" charset="-128"/>
              <a:cs typeface="Yu Gothic" charset="-128"/>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10</a:t>
            </a:fld>
            <a:endParaRPr kumimoji="1" lang="ja-JP" altLang="en-US"/>
          </a:p>
        </p:txBody>
      </p:sp>
      <p:sp>
        <p:nvSpPr>
          <p:cNvPr id="5" name="テキスト ボックス 4"/>
          <p:cNvSpPr txBox="1"/>
          <p:nvPr/>
        </p:nvSpPr>
        <p:spPr>
          <a:xfrm>
            <a:off x="563216" y="754826"/>
            <a:ext cx="8041232" cy="397031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ja-JP" altLang="en-US" sz="2400" dirty="0" smtClean="0"/>
              <a:t>コンボボックス、テキストボックス、チェックボックス、オプションボタン、トグルボタンにデータを入力（または選択）</a:t>
            </a:r>
            <a:endParaRPr kumimoji="1" lang="en-US" altLang="ja-JP" sz="2400" dirty="0" smtClean="0"/>
          </a:p>
          <a:p>
            <a:pPr marL="285750" indent="-285750">
              <a:lnSpc>
                <a:spcPct val="150000"/>
              </a:lnSpc>
              <a:buFont typeface="Arial" panose="020B0604020202020204" pitchFamily="34" charset="0"/>
              <a:buChar char="•"/>
            </a:pPr>
            <a:r>
              <a:rPr lang="ja-JP" altLang="en-US" sz="2400" dirty="0" smtClean="0"/>
              <a:t>コントロール移動は、マウス操作もしくは</a:t>
            </a:r>
            <a:r>
              <a:rPr lang="en-US" altLang="ja-JP" sz="2400" dirty="0" smtClean="0"/>
              <a:t>Tab</a:t>
            </a:r>
            <a:r>
              <a:rPr lang="ja-JP" altLang="en-US" sz="2400" dirty="0" smtClean="0"/>
              <a:t>キー</a:t>
            </a:r>
            <a:endParaRPr lang="en-US" altLang="ja-JP" sz="2400" dirty="0" smtClean="0"/>
          </a:p>
          <a:p>
            <a:pPr marL="285750" indent="-285750">
              <a:lnSpc>
                <a:spcPct val="150000"/>
              </a:lnSpc>
              <a:buFont typeface="Arial" panose="020B0604020202020204" pitchFamily="34" charset="0"/>
              <a:buChar char="•"/>
            </a:pPr>
            <a:r>
              <a:rPr lang="ja-JP" altLang="en-US" sz="2400" dirty="0" smtClean="0"/>
              <a:t>ユーザーフォームは、</a:t>
            </a:r>
            <a:r>
              <a:rPr lang="ja-JP" altLang="en-US" sz="2400" dirty="0"/>
              <a:t>　</a:t>
            </a:r>
            <a:r>
              <a:rPr lang="ja-JP" altLang="en-US" sz="2400" dirty="0" smtClean="0"/>
              <a:t>　　　　をクリック、もしくはショートカットキー「</a:t>
            </a:r>
            <a:r>
              <a:rPr lang="en-US" altLang="ja-JP" sz="2400" dirty="0" smtClean="0"/>
              <a:t>Alt</a:t>
            </a:r>
            <a:r>
              <a:rPr lang="ja-JP" altLang="en-US" sz="2400" dirty="0" smtClean="0"/>
              <a:t> </a:t>
            </a:r>
            <a:r>
              <a:rPr lang="en-US" altLang="ja-JP" sz="2400" dirty="0" smtClean="0"/>
              <a:t>+ c</a:t>
            </a:r>
            <a:r>
              <a:rPr lang="ja-JP" altLang="en-US" sz="2400" dirty="0" smtClean="0"/>
              <a:t>」でも閉じることができる。</a:t>
            </a:r>
            <a:endParaRPr lang="en-US" altLang="ja-JP" sz="2400" dirty="0" smtClean="0"/>
          </a:p>
          <a:p>
            <a:pPr algn="ctr">
              <a:lnSpc>
                <a:spcPct val="150000"/>
              </a:lnSpc>
            </a:pPr>
            <a:r>
              <a:rPr kumimoji="1" lang="ja-JP" altLang="en-US" sz="2400" dirty="0" smtClean="0">
                <a:solidFill>
                  <a:srgbClr val="FF0000"/>
                </a:solidFill>
              </a:rPr>
              <a:t>複数のエクセルファイルを</a:t>
            </a:r>
            <a:r>
              <a:rPr kumimoji="1" lang="ja-JP" altLang="en-US" sz="2400" dirty="0" err="1" smtClean="0">
                <a:solidFill>
                  <a:srgbClr val="FF0000"/>
                </a:solidFill>
              </a:rPr>
              <a:t>開くの</a:t>
            </a:r>
            <a:r>
              <a:rPr kumimoji="1" lang="ja-JP" altLang="en-US" sz="2400" dirty="0" smtClean="0">
                <a:solidFill>
                  <a:srgbClr val="FF0000"/>
                </a:solidFill>
              </a:rPr>
              <a:t>はやめてください</a:t>
            </a:r>
            <a:endParaRPr kumimoji="1" lang="en-US" altLang="ja-JP" sz="2400" dirty="0" smtClean="0">
              <a:solidFill>
                <a:srgbClr val="FF0000"/>
              </a:solidFill>
            </a:endParaRPr>
          </a:p>
          <a:p>
            <a:pPr algn="ctr">
              <a:lnSpc>
                <a:spcPct val="150000"/>
              </a:lnSpc>
            </a:pPr>
            <a:r>
              <a:rPr lang="ja-JP" altLang="en-US" sz="2400" dirty="0">
                <a:solidFill>
                  <a:srgbClr val="FF0000"/>
                </a:solidFill>
              </a:rPr>
              <a:t>エラ</a:t>
            </a:r>
            <a:r>
              <a:rPr lang="ja-JP" altLang="en-US" sz="2400" dirty="0" smtClean="0">
                <a:solidFill>
                  <a:srgbClr val="FF0000"/>
                </a:solidFill>
              </a:rPr>
              <a:t>ーになります</a:t>
            </a:r>
            <a:endParaRPr kumimoji="1" lang="ja-JP" altLang="en-US" sz="2400" dirty="0">
              <a:solidFill>
                <a:srgbClr val="FF0000"/>
              </a:solidFill>
            </a:endParaRPr>
          </a:p>
        </p:txBody>
      </p:sp>
      <p:sp>
        <p:nvSpPr>
          <p:cNvPr id="19" name="テキスト ボックス 18"/>
          <p:cNvSpPr txBox="1"/>
          <p:nvPr/>
        </p:nvSpPr>
        <p:spPr>
          <a:xfrm>
            <a:off x="445546" y="4802376"/>
            <a:ext cx="8205936" cy="1938992"/>
          </a:xfrm>
          <a:prstGeom prst="rect">
            <a:avLst/>
          </a:prstGeom>
          <a:noFill/>
          <a:ln>
            <a:solidFill>
              <a:schemeClr val="tx1">
                <a:lumMod val="50000"/>
                <a:lumOff val="50000"/>
              </a:schemeClr>
            </a:solidFill>
          </a:ln>
        </p:spPr>
        <p:txBody>
          <a:bodyPr wrap="square" rtlCol="0">
            <a:spAutoFit/>
          </a:bodyPr>
          <a:lstStyle/>
          <a:p>
            <a:r>
              <a:rPr lang="ja-JP" altLang="en-US" sz="2000" dirty="0" smtClean="0"/>
              <a:t>ノートパソコンで入力するときは（キーボードから手を放したくない方は）</a:t>
            </a:r>
            <a:endParaRPr lang="en-US" altLang="ja-JP" sz="2000" dirty="0" smtClean="0"/>
          </a:p>
          <a:p>
            <a:pPr lvl="1"/>
            <a:r>
              <a:rPr kumimoji="1" lang="en-US" altLang="ja-JP" sz="2000" dirty="0" smtClean="0"/>
              <a:t>tab</a:t>
            </a:r>
            <a:r>
              <a:rPr kumimoji="1" lang="ja-JP" altLang="en-US" sz="2000" dirty="0" smtClean="0"/>
              <a:t>キーで移動（ひとつ前のコントロールに行くときは</a:t>
            </a:r>
            <a:r>
              <a:rPr kumimoji="1" lang="en-US" altLang="ja-JP" sz="2000" dirty="0" smtClean="0"/>
              <a:t>shift + tab</a:t>
            </a:r>
            <a:r>
              <a:rPr kumimoji="1" lang="ja-JP" altLang="en-US" sz="2000" dirty="0" smtClean="0"/>
              <a:t>で戻れます）</a:t>
            </a:r>
            <a:endParaRPr kumimoji="1" lang="en-US" altLang="ja-JP" sz="2000" dirty="0" smtClean="0"/>
          </a:p>
          <a:p>
            <a:pPr lvl="1"/>
            <a:r>
              <a:rPr lang="ja-JP" altLang="en-US" sz="2000" dirty="0" smtClean="0"/>
              <a:t>チェックボックス、オプションボタンはスペースキーで✔がつけたり消したりできます。</a:t>
            </a:r>
            <a:endParaRPr lang="en-US" altLang="ja-JP" sz="2000" dirty="0" smtClean="0"/>
          </a:p>
          <a:p>
            <a:pPr lvl="1"/>
            <a:r>
              <a:rPr kumimoji="1" lang="ja-JP" altLang="en-US" sz="2000" dirty="0" smtClean="0"/>
              <a:t>コンボボックスは↓</a:t>
            </a:r>
            <a:r>
              <a:rPr lang="ja-JP" altLang="en-US" sz="2000" dirty="0" smtClean="0"/>
              <a:t>で選択を行い、</a:t>
            </a:r>
            <a:r>
              <a:rPr lang="en-US" altLang="ja-JP" sz="2000" dirty="0" smtClean="0"/>
              <a:t>Enter</a:t>
            </a:r>
            <a:r>
              <a:rPr lang="ja-JP" altLang="en-US" sz="2000" dirty="0" smtClean="0"/>
              <a:t>キーで決定できます。</a:t>
            </a:r>
            <a:endParaRPr kumimoji="1" lang="en-US" altLang="ja-JP" sz="2000" dirty="0" smtClean="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2541255"/>
            <a:ext cx="1009791" cy="447737"/>
          </a:xfrm>
          <a:prstGeom prst="rect">
            <a:avLst/>
          </a:prstGeom>
        </p:spPr>
      </p:pic>
    </p:spTree>
    <p:extLst>
      <p:ext uri="{BB962C8B-B14F-4D97-AF65-F5344CB8AC3E}">
        <p14:creationId xmlns:p14="http://schemas.microsoft.com/office/powerpoint/2010/main" val="1261935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2"/>
          <a:stretch>
            <a:fillRect/>
          </a:stretch>
        </p:blipFill>
        <p:spPr>
          <a:xfrm>
            <a:off x="1576387" y="721456"/>
            <a:ext cx="5991225" cy="4744403"/>
          </a:xfrm>
          <a:prstGeom prst="rect">
            <a:avLst/>
          </a:prstGeom>
        </p:spPr>
      </p:pic>
      <p:sp>
        <p:nvSpPr>
          <p:cNvPr id="5" name="タイトル 4"/>
          <p:cNvSpPr>
            <a:spLocks noGrp="1"/>
          </p:cNvSpPr>
          <p:nvPr>
            <p:ph type="title"/>
          </p:nvPr>
        </p:nvSpPr>
        <p:spPr/>
        <p:txBody>
          <a:bodyPr>
            <a:normAutofit/>
          </a:bodyPr>
          <a:lstStyle/>
          <a:p>
            <a:r>
              <a:rPr lang="ja-JP" altLang="en-US" dirty="0" smtClean="0"/>
              <a:t>入力フォームの基本画面</a:t>
            </a:r>
            <a:endParaRPr kumimoji="1" lang="ja-JP" altLang="en-US" dirty="0"/>
          </a:p>
        </p:txBody>
      </p:sp>
      <p:sp>
        <p:nvSpPr>
          <p:cNvPr id="6" name="テキスト ボックス 5"/>
          <p:cNvSpPr txBox="1"/>
          <p:nvPr/>
        </p:nvSpPr>
        <p:spPr>
          <a:xfrm>
            <a:off x="197554" y="5589240"/>
            <a:ext cx="8748889" cy="923330"/>
          </a:xfrm>
          <a:prstGeom prst="rect">
            <a:avLst/>
          </a:prstGeom>
          <a:noFill/>
        </p:spPr>
        <p:txBody>
          <a:bodyPr wrap="square" rtlCol="0">
            <a:spAutoFit/>
          </a:bodyPr>
          <a:lstStyle/>
          <a:p>
            <a:pPr marL="285750" indent="-285750">
              <a:buFont typeface="Arial" panose="020B0604020202020204" pitchFamily="34" charset="0"/>
              <a:buChar char="•"/>
            </a:pPr>
            <a:r>
              <a:rPr lang="en-US" altLang="ja-JP" dirty="0" smtClean="0"/>
              <a:t>A_form40.xlsm </a:t>
            </a:r>
            <a:r>
              <a:rPr lang="ja-JP" altLang="en-US" dirty="0" smtClean="0"/>
              <a:t>をクリックすると、この画面（ユーザーフォーム）が立ち上がる。</a:t>
            </a:r>
            <a:endParaRPr lang="en-US" altLang="ja-JP" dirty="0" smtClean="0"/>
          </a:p>
          <a:p>
            <a:pPr marL="285750" indent="-285750">
              <a:buFont typeface="Arial" panose="020B0604020202020204" pitchFamily="34" charset="0"/>
              <a:buChar char="•"/>
            </a:pPr>
            <a:r>
              <a:rPr lang="ja-JP" altLang="en-US" dirty="0" smtClean="0"/>
              <a:t>基本</a:t>
            </a:r>
            <a:r>
              <a:rPr lang="ja-JP" altLang="en-US" dirty="0"/>
              <a:t>情報</a:t>
            </a:r>
            <a:r>
              <a:rPr lang="ja-JP" altLang="en-US" dirty="0" smtClean="0"/>
              <a:t>から入力を始める。</a:t>
            </a:r>
            <a:endParaRPr lang="en-US" altLang="ja-JP" dirty="0" smtClean="0"/>
          </a:p>
          <a:p>
            <a:pPr marL="285750" indent="-285750">
              <a:buFont typeface="Arial" panose="020B0604020202020204" pitchFamily="34" charset="0"/>
              <a:buChar char="•"/>
            </a:pPr>
            <a:r>
              <a:rPr kumimoji="1" lang="ja-JP" altLang="en-US" dirty="0" smtClean="0"/>
              <a:t>基本情報入力以後はどの調査項目からでも入力可。</a:t>
            </a:r>
            <a:endParaRPr kumimoji="1" lang="en-US" altLang="ja-JP" dirty="0" smtClean="0"/>
          </a:p>
        </p:txBody>
      </p:sp>
      <p:sp>
        <p:nvSpPr>
          <p:cNvPr id="7" name="正方形/長方形 6"/>
          <p:cNvSpPr/>
          <p:nvPr/>
        </p:nvSpPr>
        <p:spPr>
          <a:xfrm>
            <a:off x="1651204" y="1403833"/>
            <a:ext cx="1079172" cy="5760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1576319" y="4710812"/>
            <a:ext cx="1258545" cy="45139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0" y="4620679"/>
            <a:ext cx="1619672" cy="738664"/>
          </a:xfrm>
          <a:prstGeom prst="rect">
            <a:avLst/>
          </a:prstGeom>
          <a:noFill/>
        </p:spPr>
        <p:txBody>
          <a:bodyPr wrap="square" rtlCol="0">
            <a:spAutoFit/>
          </a:bodyPr>
          <a:lstStyle/>
          <a:p>
            <a:r>
              <a:rPr lang="ja-JP" altLang="en-US" sz="1400" dirty="0" smtClean="0">
                <a:solidFill>
                  <a:srgbClr val="0070C0"/>
                </a:solidFill>
              </a:rPr>
              <a:t>森林総研内部用</a:t>
            </a:r>
            <a:endParaRPr lang="en-US" altLang="ja-JP" sz="1400" dirty="0" smtClean="0">
              <a:solidFill>
                <a:srgbClr val="0070C0"/>
              </a:solidFill>
            </a:endParaRPr>
          </a:p>
          <a:p>
            <a:r>
              <a:rPr lang="ja-JP" altLang="en-US" sz="1400" dirty="0" smtClean="0">
                <a:solidFill>
                  <a:srgbClr val="0070C0"/>
                </a:solidFill>
              </a:rPr>
              <a:t>パスワードでロックがかかっている。</a:t>
            </a:r>
            <a:endParaRPr kumimoji="1" lang="ja-JP" altLang="en-US" sz="1400" dirty="0">
              <a:solidFill>
                <a:srgbClr val="0070C0"/>
              </a:solidFill>
            </a:endParaRPr>
          </a:p>
        </p:txBody>
      </p:sp>
      <p:sp>
        <p:nvSpPr>
          <p:cNvPr id="4" name="楕円 3"/>
          <p:cNvSpPr/>
          <p:nvPr/>
        </p:nvSpPr>
        <p:spPr>
          <a:xfrm>
            <a:off x="7180054" y="677966"/>
            <a:ext cx="383238" cy="3383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7596187" y="116632"/>
            <a:ext cx="1513256" cy="1323439"/>
          </a:xfrm>
          <a:prstGeom prst="rect">
            <a:avLst/>
          </a:prstGeom>
          <a:noFill/>
        </p:spPr>
        <p:txBody>
          <a:bodyPr wrap="square" rtlCol="0">
            <a:spAutoFit/>
          </a:bodyPr>
          <a:lstStyle/>
          <a:p>
            <a:r>
              <a:rPr kumimoji="1" lang="ja-JP" altLang="en-US" sz="1600" dirty="0" smtClean="0">
                <a:solidFill>
                  <a:srgbClr val="FF0000"/>
                </a:solidFill>
              </a:rPr>
              <a:t>ユーザフォームを閉じることができるが、入力データは</a:t>
            </a:r>
            <a:r>
              <a:rPr kumimoji="1" lang="ja-JP" altLang="en-US" sz="1600" b="1" dirty="0" smtClean="0">
                <a:solidFill>
                  <a:srgbClr val="FF0000"/>
                </a:solidFill>
              </a:rPr>
              <a:t>保存されない</a:t>
            </a:r>
            <a:endParaRPr kumimoji="1" lang="ja-JP" altLang="en-US" sz="1600" b="1" dirty="0">
              <a:solidFill>
                <a:srgbClr val="FF0000"/>
              </a:solidFill>
            </a:endParaRPr>
          </a:p>
        </p:txBody>
      </p:sp>
      <p:sp>
        <p:nvSpPr>
          <p:cNvPr id="11" name="楕円 10"/>
          <p:cNvSpPr/>
          <p:nvPr/>
        </p:nvSpPr>
        <p:spPr>
          <a:xfrm>
            <a:off x="6130032" y="4614252"/>
            <a:ext cx="1196002" cy="5970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7596187" y="4084470"/>
            <a:ext cx="1621776" cy="1323439"/>
          </a:xfrm>
          <a:prstGeom prst="rect">
            <a:avLst/>
          </a:prstGeom>
          <a:noFill/>
        </p:spPr>
        <p:txBody>
          <a:bodyPr wrap="square" rtlCol="0">
            <a:spAutoFit/>
          </a:bodyPr>
          <a:lstStyle/>
          <a:p>
            <a:r>
              <a:rPr kumimoji="1" lang="ja-JP" altLang="en-US" sz="1600" dirty="0" smtClean="0">
                <a:solidFill>
                  <a:srgbClr val="FF0000"/>
                </a:solidFill>
              </a:rPr>
              <a:t>このボタンでユーザーフォームを閉じると入力データは</a:t>
            </a:r>
            <a:r>
              <a:rPr kumimoji="1" lang="ja-JP" altLang="en-US" sz="1600" b="1" dirty="0" smtClean="0">
                <a:solidFill>
                  <a:srgbClr val="FF0000"/>
                </a:solidFill>
              </a:rPr>
              <a:t>保存される</a:t>
            </a:r>
            <a:endParaRPr kumimoji="1" lang="ja-JP" altLang="en-US" sz="1600" b="1" dirty="0">
              <a:solidFill>
                <a:srgbClr val="FF0000"/>
              </a:solidFill>
            </a:endParaRPr>
          </a:p>
        </p:txBody>
      </p:sp>
      <p:sp>
        <p:nvSpPr>
          <p:cNvPr id="13" name="楕円 12"/>
          <p:cNvSpPr/>
          <p:nvPr/>
        </p:nvSpPr>
        <p:spPr>
          <a:xfrm>
            <a:off x="5026138" y="2108930"/>
            <a:ext cx="2205602" cy="294159"/>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7597239" y="1445320"/>
            <a:ext cx="1619672" cy="1384995"/>
          </a:xfrm>
          <a:prstGeom prst="rect">
            <a:avLst/>
          </a:prstGeom>
          <a:noFill/>
        </p:spPr>
        <p:txBody>
          <a:bodyPr wrap="square" rtlCol="0">
            <a:spAutoFit/>
          </a:bodyPr>
          <a:lstStyle/>
          <a:p>
            <a:r>
              <a:rPr kumimoji="1" lang="ja-JP" altLang="en-US" sz="1400" dirty="0" smtClean="0">
                <a:solidFill>
                  <a:srgbClr val="0070C0"/>
                </a:solidFill>
              </a:rPr>
              <a:t>このボタンをクリックすることで、全てのユーザーフォームを開くことができる。最終チェック時などに便利。</a:t>
            </a:r>
            <a:endParaRPr kumimoji="1" lang="ja-JP" altLang="en-US" sz="1400" dirty="0">
              <a:solidFill>
                <a:srgbClr val="0070C0"/>
              </a:solidFill>
            </a:endParaRPr>
          </a:p>
        </p:txBody>
      </p:sp>
      <p:cxnSp>
        <p:nvCxnSpPr>
          <p:cNvPr id="16" name="直線コネクタ 15"/>
          <p:cNvCxnSpPr>
            <a:stCxn id="13" idx="6"/>
          </p:cNvCxnSpPr>
          <p:nvPr/>
        </p:nvCxnSpPr>
        <p:spPr>
          <a:xfrm flipV="1">
            <a:off x="7231740" y="1596925"/>
            <a:ext cx="399004" cy="65908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5425266" y="1337126"/>
            <a:ext cx="1722655" cy="7104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4204086" y="268389"/>
            <a:ext cx="2585206" cy="307777"/>
          </a:xfrm>
          <a:prstGeom prst="rect">
            <a:avLst/>
          </a:prstGeom>
          <a:noFill/>
        </p:spPr>
        <p:txBody>
          <a:bodyPr wrap="square" rtlCol="0">
            <a:spAutoFit/>
          </a:bodyPr>
          <a:lstStyle/>
          <a:p>
            <a:r>
              <a:rPr kumimoji="1" lang="ja-JP" altLang="en-US" sz="1400" dirty="0" smtClean="0">
                <a:solidFill>
                  <a:srgbClr val="0070C0"/>
                </a:solidFill>
              </a:rPr>
              <a:t>ユーザーフォームを開いた履歴</a:t>
            </a:r>
            <a:endParaRPr kumimoji="1" lang="ja-JP" altLang="en-US" sz="1400" dirty="0">
              <a:solidFill>
                <a:srgbClr val="0070C0"/>
              </a:solidFill>
            </a:endParaRPr>
          </a:p>
        </p:txBody>
      </p:sp>
      <p:cxnSp>
        <p:nvCxnSpPr>
          <p:cNvPr id="22" name="直線コネクタ 21"/>
          <p:cNvCxnSpPr>
            <a:endCxn id="19" idx="1"/>
          </p:cNvCxnSpPr>
          <p:nvPr/>
        </p:nvCxnSpPr>
        <p:spPr>
          <a:xfrm>
            <a:off x="4819664" y="578878"/>
            <a:ext cx="605602" cy="111346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228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467544" y="2204054"/>
            <a:ext cx="3807348" cy="2664000"/>
          </a:xfrm>
          <a:prstGeom prst="rect">
            <a:avLst/>
          </a:prstGeom>
        </p:spPr>
      </p:pic>
      <p:sp>
        <p:nvSpPr>
          <p:cNvPr id="3" name="タイトル 2"/>
          <p:cNvSpPr>
            <a:spLocks noGrp="1"/>
          </p:cNvSpPr>
          <p:nvPr>
            <p:ph type="title"/>
          </p:nvPr>
        </p:nvSpPr>
        <p:spPr/>
        <p:txBody>
          <a:bodyPr/>
          <a:lstStyle/>
          <a:p>
            <a:r>
              <a:rPr kumimoji="1" lang="ja-JP" altLang="en-US" dirty="0" smtClean="0"/>
              <a:t>基本情報</a:t>
            </a:r>
            <a:endParaRPr kumimoji="1" lang="ja-JP" altLang="en-US" dirty="0"/>
          </a:p>
        </p:txBody>
      </p:sp>
      <p:sp>
        <p:nvSpPr>
          <p:cNvPr id="5" name="テキスト ボックス 4"/>
          <p:cNvSpPr txBox="1"/>
          <p:nvPr/>
        </p:nvSpPr>
        <p:spPr>
          <a:xfrm>
            <a:off x="4571999" y="2797795"/>
            <a:ext cx="4501553" cy="1477328"/>
          </a:xfrm>
          <a:prstGeom prst="rect">
            <a:avLst/>
          </a:prstGeom>
          <a:noFill/>
        </p:spPr>
        <p:txBody>
          <a:bodyPr wrap="none" rtlCol="0">
            <a:spAutoFit/>
          </a:bodyPr>
          <a:lstStyle/>
          <a:p>
            <a:r>
              <a:rPr kumimoji="1" lang="ja-JP" altLang="en-US" dirty="0" smtClean="0"/>
              <a:t>調査地、調査カテゴリ、調査</a:t>
            </a:r>
            <a:r>
              <a:rPr lang="ja-JP" altLang="en-US" dirty="0" smtClean="0"/>
              <a:t>担当会社</a:t>
            </a:r>
            <a:endParaRPr lang="en-US" altLang="ja-JP" dirty="0" smtClean="0"/>
          </a:p>
          <a:p>
            <a:r>
              <a:rPr kumimoji="1" lang="en-US" altLang="ja-JP" dirty="0" smtClean="0"/>
              <a:t>	</a:t>
            </a:r>
            <a:r>
              <a:rPr kumimoji="1" lang="ja-JP" altLang="en-US" dirty="0" smtClean="0"/>
              <a:t>→この画面のみの入力（変更不可）</a:t>
            </a:r>
            <a:endParaRPr kumimoji="1" lang="en-US" altLang="ja-JP" dirty="0" smtClean="0"/>
          </a:p>
          <a:p>
            <a:endParaRPr kumimoji="1" lang="en-US" altLang="ja-JP" dirty="0" smtClean="0"/>
          </a:p>
          <a:p>
            <a:r>
              <a:rPr lang="ja-JP" altLang="en-US" dirty="0" smtClean="0"/>
              <a:t>調査年月日、調査担当者</a:t>
            </a:r>
            <a:endParaRPr lang="en-US" altLang="ja-JP" dirty="0" smtClean="0"/>
          </a:p>
          <a:p>
            <a:r>
              <a:rPr lang="en-US" altLang="ja-JP" dirty="0" smtClean="0"/>
              <a:t>	</a:t>
            </a:r>
            <a:r>
              <a:rPr lang="ja-JP" altLang="en-US" dirty="0" smtClean="0"/>
              <a:t>→ほかの入力画面でも変更可</a:t>
            </a:r>
            <a:endParaRPr kumimoji="1" lang="ja-JP" altLang="en-US" dirty="0"/>
          </a:p>
        </p:txBody>
      </p:sp>
      <p:sp>
        <p:nvSpPr>
          <p:cNvPr id="4" name="テキスト ボックス 3"/>
          <p:cNvSpPr txBox="1"/>
          <p:nvPr/>
        </p:nvSpPr>
        <p:spPr>
          <a:xfrm>
            <a:off x="647564" y="5157192"/>
            <a:ext cx="7848872" cy="1477328"/>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smtClean="0"/>
              <a:t>「登録」ボタンを</a:t>
            </a:r>
            <a:r>
              <a:rPr lang="ja-JP" altLang="en-US" dirty="0" smtClean="0"/>
              <a:t>クリックすると、</a:t>
            </a:r>
            <a:r>
              <a:rPr lang="en-US" altLang="ja-JP" dirty="0" smtClean="0"/>
              <a:t>A_form40.xlsm</a:t>
            </a:r>
            <a:r>
              <a:rPr lang="ja-JP" altLang="en-US" dirty="0" smtClean="0"/>
              <a:t>と同じフォルダ内に「</a:t>
            </a:r>
            <a:r>
              <a:rPr lang="en-US" altLang="ja-JP" dirty="0" smtClean="0"/>
              <a:t>A480115.xlsm</a:t>
            </a:r>
            <a:r>
              <a:rPr lang="ja-JP" altLang="en-US" dirty="0" smtClean="0"/>
              <a:t>」をファイルを作成する。</a:t>
            </a:r>
            <a:endParaRPr lang="en-US" altLang="ja-JP" dirty="0" smtClean="0"/>
          </a:p>
          <a:p>
            <a:pPr marL="285750" indent="-285750">
              <a:buFont typeface="Arial" panose="020B0604020202020204" pitchFamily="34" charset="0"/>
              <a:buChar char="•"/>
            </a:pPr>
            <a:r>
              <a:rPr lang="ja-JP" altLang="en-US" dirty="0" smtClean="0"/>
              <a:t>このユーザーフォームで</a:t>
            </a:r>
            <a:r>
              <a:rPr lang="en-US" altLang="ja-JP" dirty="0" smtClean="0"/>
              <a:t>ID</a:t>
            </a:r>
            <a:r>
              <a:rPr lang="ja-JP" altLang="en-US" dirty="0" smtClean="0"/>
              <a:t>を変更すると、調査年月日、会社名、調査担当者、</a:t>
            </a:r>
            <a:r>
              <a:rPr lang="en-US" altLang="ja-JP" dirty="0" smtClean="0"/>
              <a:t>GPS</a:t>
            </a:r>
            <a:r>
              <a:rPr lang="ja-JP" altLang="en-US" dirty="0" smtClean="0"/>
              <a:t>の機器名、測地系、水平距離測定に使用した測器以外のデータはクリアされる。</a:t>
            </a:r>
            <a:endParaRPr kumimoji="1" lang="ja-JP" altLang="en-US" dirty="0"/>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336" y="623493"/>
            <a:ext cx="7173326" cy="1581371"/>
          </a:xfrm>
          <a:prstGeom prst="rect">
            <a:avLst/>
          </a:prstGeom>
        </p:spPr>
      </p:pic>
    </p:spTree>
    <p:extLst>
      <p:ext uri="{BB962C8B-B14F-4D97-AF65-F5344CB8AC3E}">
        <p14:creationId xmlns:p14="http://schemas.microsoft.com/office/powerpoint/2010/main" val="501159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rotWithShape="1">
          <a:blip r:embed="rId2">
            <a:extLst>
              <a:ext uri="{28A0092B-C50C-407E-A947-70E740481C1C}">
                <a14:useLocalDpi xmlns:a14="http://schemas.microsoft.com/office/drawing/2010/main" val="0"/>
              </a:ext>
            </a:extLst>
          </a:blip>
          <a:srcRect l="-38" t="61" b="1"/>
          <a:stretch/>
        </p:blipFill>
        <p:spPr>
          <a:xfrm>
            <a:off x="4450847" y="106882"/>
            <a:ext cx="4507857" cy="5951311"/>
          </a:xfrm>
          <a:prstGeom prst="rect">
            <a:avLst/>
          </a:prstGeom>
        </p:spPr>
      </p:pic>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3051" y="813006"/>
            <a:ext cx="4083017" cy="5771520"/>
          </a:xfrm>
          <a:prstGeom prst="rect">
            <a:avLst/>
          </a:prstGeom>
          <a:ln>
            <a:solidFill>
              <a:schemeClr val="tx1"/>
            </a:solidFill>
          </a:ln>
        </p:spPr>
      </p:pic>
      <p:sp>
        <p:nvSpPr>
          <p:cNvPr id="4" name="タイトル 3"/>
          <p:cNvSpPr>
            <a:spLocks noGrp="1"/>
          </p:cNvSpPr>
          <p:nvPr>
            <p:ph type="title"/>
          </p:nvPr>
        </p:nvSpPr>
        <p:spPr/>
        <p:txBody>
          <a:bodyPr/>
          <a:lstStyle/>
          <a:p>
            <a:r>
              <a:rPr kumimoji="1" lang="ja-JP" altLang="en-US" dirty="0" smtClean="0"/>
              <a:t>様式 </a:t>
            </a:r>
            <a:r>
              <a:rPr kumimoji="1" lang="en-US" altLang="ja-JP" dirty="0" smtClean="0"/>
              <a:t>A1</a:t>
            </a:r>
            <a:endParaRPr kumimoji="1" lang="ja-JP" altLang="en-US" dirty="0"/>
          </a:p>
        </p:txBody>
      </p:sp>
      <p:sp>
        <p:nvSpPr>
          <p:cNvPr id="6" name="正方形/長方形 5"/>
          <p:cNvSpPr/>
          <p:nvPr/>
        </p:nvSpPr>
        <p:spPr>
          <a:xfrm>
            <a:off x="7596336" y="709523"/>
            <a:ext cx="108012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139952" y="6093296"/>
            <a:ext cx="5004048" cy="646331"/>
          </a:xfrm>
          <a:prstGeom prst="rect">
            <a:avLst/>
          </a:prstGeom>
          <a:noFill/>
        </p:spPr>
        <p:txBody>
          <a:bodyPr wrap="square" rtlCol="0">
            <a:spAutoFit/>
          </a:bodyPr>
          <a:lstStyle/>
          <a:p>
            <a:r>
              <a:rPr kumimoji="1" lang="ja-JP" altLang="en-US" dirty="0" smtClean="0"/>
              <a:t>「データを保存して閉じる」をクリックすると、上書き保存してこのユーザーフォームを閉じる</a:t>
            </a:r>
            <a:endParaRPr kumimoji="1" lang="ja-JP" altLang="en-US" dirty="0"/>
          </a:p>
        </p:txBody>
      </p:sp>
      <p:sp>
        <p:nvSpPr>
          <p:cNvPr id="5" name="テキスト ボックス 4"/>
          <p:cNvSpPr txBox="1"/>
          <p:nvPr/>
        </p:nvSpPr>
        <p:spPr>
          <a:xfrm>
            <a:off x="7247878" y="1119837"/>
            <a:ext cx="1948400" cy="461665"/>
          </a:xfrm>
          <a:prstGeom prst="rect">
            <a:avLst/>
          </a:prstGeom>
          <a:noFill/>
        </p:spPr>
        <p:txBody>
          <a:bodyPr wrap="square" rtlCol="0">
            <a:spAutoFit/>
          </a:bodyPr>
          <a:lstStyle/>
          <a:p>
            <a:r>
              <a:rPr kumimoji="1" lang="ja-JP" altLang="en-US" sz="1200" b="1" dirty="0" smtClean="0">
                <a:solidFill>
                  <a:srgbClr val="FF0000"/>
                </a:solidFill>
              </a:rPr>
              <a:t>画面からはみ出すときには「スクロール設定」を使用</a:t>
            </a:r>
            <a:endParaRPr kumimoji="1" lang="ja-JP" altLang="en-US" sz="1200" b="1" dirty="0">
              <a:solidFill>
                <a:srgbClr val="FF0000"/>
              </a:solidFill>
            </a:endParaRPr>
          </a:p>
        </p:txBody>
      </p:sp>
    </p:spTree>
    <p:extLst>
      <p:ext uri="{BB962C8B-B14F-4D97-AF65-F5344CB8AC3E}">
        <p14:creationId xmlns:p14="http://schemas.microsoft.com/office/powerpoint/2010/main" val="240441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56" y="856345"/>
            <a:ext cx="3945858" cy="5580000"/>
          </a:xfrm>
          <a:prstGeom prst="rect">
            <a:avLst/>
          </a:prstGeom>
        </p:spPr>
      </p:pic>
      <p:sp>
        <p:nvSpPr>
          <p:cNvPr id="4" name="タイトル 3"/>
          <p:cNvSpPr>
            <a:spLocks noGrp="1"/>
          </p:cNvSpPr>
          <p:nvPr>
            <p:ph type="title"/>
          </p:nvPr>
        </p:nvSpPr>
        <p:spPr/>
        <p:txBody>
          <a:bodyPr/>
          <a:lstStyle/>
          <a:p>
            <a:r>
              <a:rPr kumimoji="1" lang="ja-JP" altLang="en-US" dirty="0" smtClean="0"/>
              <a:t>様式 </a:t>
            </a:r>
            <a:r>
              <a:rPr kumimoji="1" lang="en-US" altLang="ja-JP" dirty="0" smtClean="0"/>
              <a:t>A2</a:t>
            </a:r>
            <a:endParaRPr kumimoji="1" lang="ja-JP" altLang="en-US" dirty="0"/>
          </a:p>
        </p:txBody>
      </p:sp>
      <p:sp>
        <p:nvSpPr>
          <p:cNvPr id="5" name="テキスト ボックス 4"/>
          <p:cNvSpPr txBox="1"/>
          <p:nvPr/>
        </p:nvSpPr>
        <p:spPr>
          <a:xfrm>
            <a:off x="4032770" y="3688362"/>
            <a:ext cx="1107996" cy="369332"/>
          </a:xfrm>
          <a:prstGeom prst="rect">
            <a:avLst/>
          </a:prstGeom>
          <a:noFill/>
        </p:spPr>
        <p:txBody>
          <a:bodyPr wrap="none" rtlCol="0">
            <a:spAutoFit/>
          </a:bodyPr>
          <a:lstStyle/>
          <a:p>
            <a:r>
              <a:rPr kumimoji="1" lang="ja-JP" altLang="en-US" dirty="0" smtClean="0"/>
              <a:t>一括選択</a:t>
            </a:r>
            <a:endParaRPr kumimoji="1" lang="ja-JP" altLang="en-US" dirty="0"/>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6012" y="4149080"/>
            <a:ext cx="790685" cy="2591162"/>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7855" y="4149080"/>
            <a:ext cx="800212" cy="2600688"/>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7955" y="4149080"/>
            <a:ext cx="800212" cy="2629267"/>
          </a:xfrm>
          <a:prstGeom prst="rect">
            <a:avLst/>
          </a:prstGeom>
        </p:spPr>
      </p:pic>
      <p:cxnSp>
        <p:nvCxnSpPr>
          <p:cNvPr id="10" name="直線矢印コネクタ 9"/>
          <p:cNvCxnSpPr>
            <a:stCxn id="6" idx="3"/>
            <a:endCxn id="7" idx="1"/>
          </p:cNvCxnSpPr>
          <p:nvPr/>
        </p:nvCxnSpPr>
        <p:spPr>
          <a:xfrm>
            <a:off x="5676697" y="5444661"/>
            <a:ext cx="461158" cy="47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6928540" y="5439898"/>
            <a:ext cx="461158" cy="47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a:blip r:embed="rId6"/>
          <a:stretch>
            <a:fillRect/>
          </a:stretch>
        </p:blipFill>
        <p:spPr>
          <a:xfrm>
            <a:off x="4069462" y="457734"/>
            <a:ext cx="4936998" cy="3250311"/>
          </a:xfrm>
          <a:prstGeom prst="rect">
            <a:avLst/>
          </a:prstGeom>
        </p:spPr>
      </p:pic>
    </p:spTree>
    <p:extLst>
      <p:ext uri="{BB962C8B-B14F-4D97-AF65-F5344CB8AC3E}">
        <p14:creationId xmlns:p14="http://schemas.microsoft.com/office/powerpoint/2010/main" val="2944567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212927" y="642653"/>
            <a:ext cx="1744980" cy="1893570"/>
          </a:xfrm>
          <a:prstGeom prst="rect">
            <a:avLst/>
          </a:prstGeom>
        </p:spPr>
      </p:pic>
      <p:grpSp>
        <p:nvGrpSpPr>
          <p:cNvPr id="6" name="グループ化 5"/>
          <p:cNvGrpSpPr/>
          <p:nvPr/>
        </p:nvGrpSpPr>
        <p:grpSpPr>
          <a:xfrm>
            <a:off x="2614743" y="621208"/>
            <a:ext cx="3309429" cy="4680000"/>
            <a:chOff x="2924580" y="1093732"/>
            <a:chExt cx="3309429" cy="468000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4580" y="1093732"/>
              <a:ext cx="3309429" cy="4680000"/>
            </a:xfrm>
            <a:prstGeom prst="rect">
              <a:avLst/>
            </a:prstGeom>
          </p:spPr>
        </p:pic>
        <p:sp>
          <p:nvSpPr>
            <p:cNvPr id="15" name="テキスト ボックス 14"/>
            <p:cNvSpPr txBox="1"/>
            <p:nvPr/>
          </p:nvSpPr>
          <p:spPr>
            <a:xfrm>
              <a:off x="3983826" y="2397050"/>
              <a:ext cx="1107996" cy="369332"/>
            </a:xfrm>
            <a:prstGeom prst="rect">
              <a:avLst/>
            </a:prstGeom>
            <a:solidFill>
              <a:schemeClr val="bg1">
                <a:alpha val="50000"/>
              </a:schemeClr>
            </a:solidFill>
          </p:spPr>
          <p:txBody>
            <a:bodyPr wrap="none" rtlCol="0">
              <a:spAutoFit/>
            </a:bodyPr>
            <a:lstStyle/>
            <a:p>
              <a:r>
                <a:rPr lang="ja-JP" altLang="en-US" b="1" dirty="0" smtClean="0">
                  <a:solidFill>
                    <a:srgbClr val="FF0000"/>
                  </a:solidFill>
                </a:rPr>
                <a:t>水平</a:t>
              </a:r>
              <a:r>
                <a:rPr lang="ja-JP" altLang="en-US" b="1" dirty="0">
                  <a:solidFill>
                    <a:srgbClr val="FF0000"/>
                  </a:solidFill>
                </a:rPr>
                <a:t>距離</a:t>
              </a:r>
              <a:endParaRPr kumimoji="1" lang="ja-JP" altLang="en-US" b="1" dirty="0">
                <a:solidFill>
                  <a:srgbClr val="FF0000"/>
                </a:solidFill>
              </a:endParaRPr>
            </a:p>
          </p:txBody>
        </p:sp>
        <p:sp>
          <p:nvSpPr>
            <p:cNvPr id="17" name="テキスト ボックス 16"/>
            <p:cNvSpPr txBox="1"/>
            <p:nvPr/>
          </p:nvSpPr>
          <p:spPr>
            <a:xfrm>
              <a:off x="4690256" y="3308285"/>
              <a:ext cx="881973" cy="369332"/>
            </a:xfrm>
            <a:prstGeom prst="rect">
              <a:avLst/>
            </a:prstGeom>
            <a:solidFill>
              <a:schemeClr val="bg1">
                <a:alpha val="50000"/>
              </a:schemeClr>
            </a:solidFill>
          </p:spPr>
          <p:txBody>
            <a:bodyPr wrap="none" rtlCol="0">
              <a:spAutoFit/>
            </a:bodyPr>
            <a:lstStyle/>
            <a:p>
              <a:r>
                <a:rPr lang="ja-JP" altLang="en-US" b="1" dirty="0" smtClean="0">
                  <a:solidFill>
                    <a:srgbClr val="FF0000"/>
                  </a:solidFill>
                </a:rPr>
                <a:t>立枯木</a:t>
              </a:r>
              <a:endParaRPr kumimoji="1" lang="ja-JP" altLang="en-US" b="1" dirty="0">
                <a:solidFill>
                  <a:srgbClr val="FF0000"/>
                </a:solidFill>
              </a:endParaRPr>
            </a:p>
          </p:txBody>
        </p:sp>
        <p:sp>
          <p:nvSpPr>
            <p:cNvPr id="18" name="テキスト ボックス 17"/>
            <p:cNvSpPr txBox="1"/>
            <p:nvPr/>
          </p:nvSpPr>
          <p:spPr>
            <a:xfrm>
              <a:off x="4763314" y="4247383"/>
              <a:ext cx="649537" cy="369332"/>
            </a:xfrm>
            <a:prstGeom prst="rect">
              <a:avLst/>
            </a:prstGeom>
            <a:solidFill>
              <a:schemeClr val="bg1">
                <a:alpha val="50000"/>
              </a:schemeClr>
            </a:solidFill>
          </p:spPr>
          <p:txBody>
            <a:bodyPr wrap="none" rtlCol="0">
              <a:spAutoFit/>
            </a:bodyPr>
            <a:lstStyle/>
            <a:p>
              <a:r>
                <a:rPr lang="ja-JP" altLang="en-US" b="1" dirty="0" smtClean="0">
                  <a:solidFill>
                    <a:srgbClr val="FF0000"/>
                  </a:solidFill>
                </a:rPr>
                <a:t>根株</a:t>
              </a:r>
              <a:endParaRPr kumimoji="1" lang="ja-JP" altLang="en-US" b="1" dirty="0">
                <a:solidFill>
                  <a:srgbClr val="FF0000"/>
                </a:solidFill>
              </a:endParaRPr>
            </a:p>
          </p:txBody>
        </p:sp>
        <p:sp>
          <p:nvSpPr>
            <p:cNvPr id="19" name="テキスト ボックス 18"/>
            <p:cNvSpPr txBox="1"/>
            <p:nvPr/>
          </p:nvSpPr>
          <p:spPr>
            <a:xfrm>
              <a:off x="4725721" y="5104085"/>
              <a:ext cx="1114408" cy="369332"/>
            </a:xfrm>
            <a:prstGeom prst="rect">
              <a:avLst/>
            </a:prstGeom>
            <a:solidFill>
              <a:schemeClr val="bg1">
                <a:alpha val="50000"/>
              </a:schemeClr>
            </a:solidFill>
          </p:spPr>
          <p:txBody>
            <a:bodyPr wrap="none" rtlCol="0">
              <a:spAutoFit/>
            </a:bodyPr>
            <a:lstStyle/>
            <a:p>
              <a:r>
                <a:rPr lang="ja-JP" altLang="en-US" b="1" dirty="0" smtClean="0">
                  <a:solidFill>
                    <a:srgbClr val="FF0000"/>
                  </a:solidFill>
                </a:rPr>
                <a:t>周囲立木</a:t>
              </a:r>
              <a:endParaRPr kumimoji="1" lang="ja-JP" altLang="en-US" b="1" dirty="0">
                <a:solidFill>
                  <a:srgbClr val="FF0000"/>
                </a:solidFill>
              </a:endParaRPr>
            </a:p>
          </p:txBody>
        </p:sp>
        <p:sp>
          <p:nvSpPr>
            <p:cNvPr id="20" name="テキスト ボックス 19"/>
            <p:cNvSpPr txBox="1"/>
            <p:nvPr/>
          </p:nvSpPr>
          <p:spPr>
            <a:xfrm>
              <a:off x="3314088" y="3847399"/>
              <a:ext cx="649537" cy="369332"/>
            </a:xfrm>
            <a:prstGeom prst="rect">
              <a:avLst/>
            </a:prstGeom>
            <a:solidFill>
              <a:schemeClr val="bg1">
                <a:alpha val="50000"/>
              </a:schemeClr>
            </a:solidFill>
          </p:spPr>
          <p:txBody>
            <a:bodyPr wrap="none" rtlCol="0">
              <a:spAutoFit/>
            </a:bodyPr>
            <a:lstStyle/>
            <a:p>
              <a:r>
                <a:rPr lang="ja-JP" altLang="en-US" b="1" dirty="0" smtClean="0">
                  <a:solidFill>
                    <a:srgbClr val="FF0000"/>
                  </a:solidFill>
                </a:rPr>
                <a:t>倒木</a:t>
              </a:r>
              <a:endParaRPr kumimoji="1" lang="ja-JP" altLang="en-US" b="1" dirty="0">
                <a:solidFill>
                  <a:srgbClr val="FF0000"/>
                </a:solidFill>
              </a:endParaRPr>
            </a:p>
          </p:txBody>
        </p:sp>
      </p:grpSp>
      <p:pic>
        <p:nvPicPr>
          <p:cNvPr id="8" name="図 7"/>
          <p:cNvPicPr>
            <a:picLocks noChangeAspect="1"/>
          </p:cNvPicPr>
          <p:nvPr/>
        </p:nvPicPr>
        <p:blipFill>
          <a:blip r:embed="rId4"/>
          <a:stretch>
            <a:fillRect/>
          </a:stretch>
        </p:blipFill>
        <p:spPr>
          <a:xfrm>
            <a:off x="951071" y="5075969"/>
            <a:ext cx="2613470" cy="1714786"/>
          </a:xfrm>
          <a:prstGeom prst="rect">
            <a:avLst/>
          </a:prstGeom>
        </p:spPr>
      </p:pic>
      <p:sp>
        <p:nvSpPr>
          <p:cNvPr id="3" name="タイトル 2"/>
          <p:cNvSpPr>
            <a:spLocks noGrp="1"/>
          </p:cNvSpPr>
          <p:nvPr>
            <p:ph type="title"/>
          </p:nvPr>
        </p:nvSpPr>
        <p:spPr/>
        <p:txBody>
          <a:bodyPr/>
          <a:lstStyle/>
          <a:p>
            <a:r>
              <a:rPr lang="ja-JP" altLang="en-US" dirty="0" smtClean="0"/>
              <a:t>様式</a:t>
            </a:r>
            <a:r>
              <a:rPr lang="en-US" altLang="ja-JP" dirty="0" smtClean="0"/>
              <a:t>A3</a:t>
            </a:r>
            <a:endParaRPr kumimoji="1" lang="ja-JP" altLang="en-US" dirty="0"/>
          </a:p>
        </p:txBody>
      </p:sp>
      <p:cxnSp>
        <p:nvCxnSpPr>
          <p:cNvPr id="10" name="直線矢印コネクタ 9"/>
          <p:cNvCxnSpPr/>
          <p:nvPr/>
        </p:nvCxnSpPr>
        <p:spPr>
          <a:xfrm flipH="1" flipV="1">
            <a:off x="1965585" y="1543718"/>
            <a:ext cx="1792523" cy="457847"/>
          </a:xfrm>
          <a:prstGeom prst="straightConnector1">
            <a:avLst/>
          </a:prstGeom>
          <a:ln w="41275" cmpd="sng">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a:off x="3564541" y="4941168"/>
            <a:ext cx="888938" cy="437633"/>
          </a:xfrm>
          <a:prstGeom prst="straightConnector1">
            <a:avLst/>
          </a:prstGeom>
          <a:ln w="41275" cmpd="sng">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stCxn id="20" idx="1"/>
          </p:cNvCxnSpPr>
          <p:nvPr/>
        </p:nvCxnSpPr>
        <p:spPr>
          <a:xfrm flipH="1">
            <a:off x="2103681" y="3559541"/>
            <a:ext cx="900570" cy="0"/>
          </a:xfrm>
          <a:prstGeom prst="straightConnector1">
            <a:avLst/>
          </a:prstGeom>
          <a:ln w="41275" cmpd="sng">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a:stCxn id="18" idx="3"/>
          </p:cNvCxnSpPr>
          <p:nvPr/>
        </p:nvCxnSpPr>
        <p:spPr>
          <a:xfrm>
            <a:off x="5103014" y="3959525"/>
            <a:ext cx="821158" cy="542755"/>
          </a:xfrm>
          <a:prstGeom prst="straightConnector1">
            <a:avLst/>
          </a:prstGeom>
          <a:ln w="41275" cmpd="sng">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5198267" y="2025608"/>
            <a:ext cx="945647" cy="875373"/>
          </a:xfrm>
          <a:prstGeom prst="straightConnector1">
            <a:avLst/>
          </a:prstGeom>
          <a:ln w="41275" cmpd="sng">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a:blip r:embed="rId5"/>
          <a:stretch>
            <a:fillRect/>
          </a:stretch>
        </p:blipFill>
        <p:spPr>
          <a:xfrm>
            <a:off x="114861" y="2615056"/>
            <a:ext cx="1988820" cy="2289810"/>
          </a:xfrm>
          <a:prstGeom prst="rect">
            <a:avLst/>
          </a:prstGeom>
        </p:spPr>
      </p:pic>
      <p:pic>
        <p:nvPicPr>
          <p:cNvPr id="9" name="図 8"/>
          <p:cNvPicPr>
            <a:picLocks noChangeAspect="1"/>
          </p:cNvPicPr>
          <p:nvPr/>
        </p:nvPicPr>
        <p:blipFill>
          <a:blip r:embed="rId6"/>
          <a:stretch>
            <a:fillRect/>
          </a:stretch>
        </p:blipFill>
        <p:spPr>
          <a:xfrm>
            <a:off x="5575023" y="4502280"/>
            <a:ext cx="3512820" cy="2289810"/>
          </a:xfrm>
          <a:prstGeom prst="rect">
            <a:avLst/>
          </a:prstGeom>
        </p:spPr>
      </p:pic>
      <p:pic>
        <p:nvPicPr>
          <p:cNvPr id="12" name="図 11"/>
          <p:cNvPicPr>
            <a:picLocks noChangeAspect="1"/>
          </p:cNvPicPr>
          <p:nvPr/>
        </p:nvPicPr>
        <p:blipFill>
          <a:blip r:embed="rId7"/>
          <a:stretch>
            <a:fillRect/>
          </a:stretch>
        </p:blipFill>
        <p:spPr>
          <a:xfrm>
            <a:off x="6143914" y="880703"/>
            <a:ext cx="2720340" cy="2289810"/>
          </a:xfrm>
          <a:prstGeom prst="rect">
            <a:avLst/>
          </a:prstGeom>
        </p:spPr>
      </p:pic>
    </p:spTree>
    <p:extLst>
      <p:ext uri="{BB962C8B-B14F-4D97-AF65-F5344CB8AC3E}">
        <p14:creationId xmlns:p14="http://schemas.microsoft.com/office/powerpoint/2010/main" val="321258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66367" y="914127"/>
            <a:ext cx="4402753" cy="5355312"/>
          </a:xfrm>
          <a:prstGeom prst="rect">
            <a:avLst/>
          </a:prstGeom>
          <a:noFill/>
        </p:spPr>
        <p:txBody>
          <a:bodyPr wrap="square" rtlCol="0">
            <a:spAutoFit/>
          </a:bodyPr>
          <a:lstStyle/>
          <a:p>
            <a:r>
              <a:rPr lang="ja-JP" altLang="en-US" b="1" dirty="0" smtClean="0"/>
              <a:t>野帳様式の変更に伴う変更</a:t>
            </a:r>
            <a:endParaRPr lang="en-US" altLang="ja-JP" b="1" dirty="0" smtClean="0"/>
          </a:p>
          <a:p>
            <a:pPr marL="285750" indent="-285750">
              <a:buFont typeface="Arial" panose="020B0604020202020204" pitchFamily="34" charset="0"/>
              <a:buChar char="•"/>
            </a:pPr>
            <a:r>
              <a:rPr lang="ja-JP" altLang="en-US" dirty="0" smtClean="0"/>
              <a:t>「直径巻尺を使用」「例外的対処の有無」の確認項目が削除されたため、入力フォームからも削除。</a:t>
            </a:r>
            <a:endParaRPr lang="en-US" altLang="ja-JP" dirty="0" smtClean="0"/>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endParaRPr lang="en-US" altLang="ja-JP" dirty="0" smtClean="0"/>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endParaRPr lang="en-US" altLang="ja-JP" dirty="0" smtClean="0"/>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endParaRPr lang="en-US" altLang="ja-JP" dirty="0" smtClean="0"/>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lang="ja-JP" altLang="en-US" dirty="0" smtClean="0"/>
              <a:t>「直径</a:t>
            </a:r>
            <a:r>
              <a:rPr lang="en-US" altLang="ja-JP" dirty="0" smtClean="0"/>
              <a:t>2</a:t>
            </a:r>
            <a:r>
              <a:rPr lang="ja-JP" altLang="en-US" dirty="0" smtClean="0"/>
              <a:t>」のテキストボックスは「長径・短径を測定」で制御される。</a:t>
            </a:r>
            <a:endParaRPr lang="en-US" altLang="ja-JP" dirty="0" smtClean="0"/>
          </a:p>
          <a:p>
            <a:pPr marL="285750" indent="-285750">
              <a:buFont typeface="Arial" panose="020B0604020202020204" pitchFamily="34" charset="0"/>
              <a:buChar char="•"/>
            </a:pPr>
            <a:r>
              <a:rPr lang="ja-JP" altLang="en-US" dirty="0" smtClean="0"/>
              <a:t>例外的対処の本数のテキストボックスは特に制御をしていないため、入力順序の最後に配置した。タブオーダーでは止まらない。</a:t>
            </a:r>
            <a:endParaRPr lang="en-US" altLang="ja-JP" dirty="0" smtClean="0"/>
          </a:p>
          <a:p>
            <a:pPr marL="285750" indent="-285750">
              <a:buFont typeface="Arial" panose="020B0604020202020204" pitchFamily="34" charset="0"/>
              <a:buChar char="•"/>
            </a:pPr>
            <a:r>
              <a:rPr lang="en-US" altLang="ja-JP" dirty="0"/>
              <a:t>100</a:t>
            </a:r>
            <a:r>
              <a:rPr lang="ja-JP" altLang="en-US" dirty="0"/>
              <a:t>本まで入力可能。</a:t>
            </a:r>
            <a:endParaRPr lang="en-US" altLang="ja-JP" dirty="0"/>
          </a:p>
          <a:p>
            <a:pPr marL="285750" indent="-285750">
              <a:buFont typeface="Arial" panose="020B0604020202020204" pitchFamily="34" charset="0"/>
              <a:buChar char="•"/>
            </a:pPr>
            <a:r>
              <a:rPr lang="ja-JP" altLang="en-US" dirty="0"/>
              <a:t>タブを廃止し、スクロールへ変更</a:t>
            </a:r>
            <a:r>
              <a:rPr lang="ja-JP" altLang="en-US" dirty="0" smtClean="0"/>
              <a:t>。</a:t>
            </a:r>
            <a:endParaRPr lang="en-US" altLang="ja-JP" dirty="0"/>
          </a:p>
        </p:txBody>
      </p:sp>
      <p:sp>
        <p:nvSpPr>
          <p:cNvPr id="3" name="タイトル 2"/>
          <p:cNvSpPr>
            <a:spLocks noGrp="1"/>
          </p:cNvSpPr>
          <p:nvPr>
            <p:ph type="title"/>
          </p:nvPr>
        </p:nvSpPr>
        <p:spPr>
          <a:xfrm>
            <a:off x="467544" y="116632"/>
            <a:ext cx="3714712" cy="480351"/>
          </a:xfrm>
        </p:spPr>
        <p:txBody>
          <a:bodyPr>
            <a:normAutofit fontScale="90000"/>
          </a:bodyPr>
          <a:lstStyle/>
          <a:p>
            <a:r>
              <a:rPr lang="ja-JP" altLang="en-US" dirty="0" smtClean="0"/>
              <a:t>様式</a:t>
            </a:r>
            <a:r>
              <a:rPr lang="en-US" altLang="ja-JP" dirty="0" smtClean="0"/>
              <a:t>A3</a:t>
            </a:r>
            <a:r>
              <a:rPr lang="ja-JP" altLang="en-US" dirty="0" smtClean="0"/>
              <a:t>の補足２（倒木を例に）</a:t>
            </a:r>
            <a:endParaRPr kumimoji="1" lang="ja-JP" altLang="en-US" dirty="0"/>
          </a:p>
        </p:txBody>
      </p:sp>
      <p:sp>
        <p:nvSpPr>
          <p:cNvPr id="6" name="テキスト ボックス 5"/>
          <p:cNvSpPr txBox="1"/>
          <p:nvPr/>
        </p:nvSpPr>
        <p:spPr>
          <a:xfrm>
            <a:off x="4572000" y="172141"/>
            <a:ext cx="2948243" cy="369332"/>
          </a:xfrm>
          <a:prstGeom prst="rect">
            <a:avLst/>
          </a:prstGeom>
          <a:noFill/>
        </p:spPr>
        <p:txBody>
          <a:bodyPr wrap="none" rtlCol="0">
            <a:spAutoFit/>
          </a:bodyPr>
          <a:lstStyle/>
          <a:p>
            <a:r>
              <a:rPr lang="ja-JP" altLang="en-US" dirty="0"/>
              <a:t>立</a:t>
            </a:r>
            <a:r>
              <a:rPr lang="ja-JP" altLang="en-US" dirty="0" smtClean="0"/>
              <a:t>枯木、根株もだいたい同じ</a:t>
            </a:r>
            <a:endParaRPr kumimoji="1" lang="ja-JP" altLang="en-US" dirty="0"/>
          </a:p>
        </p:txBody>
      </p:sp>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b="28226"/>
          <a:stretch/>
        </p:blipFill>
        <p:spPr>
          <a:xfrm>
            <a:off x="81694" y="2428220"/>
            <a:ext cx="2107700" cy="1097408"/>
          </a:xfrm>
          <a:prstGeom prst="rect">
            <a:avLst/>
          </a:prstGeom>
        </p:spPr>
      </p:pic>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b="3398"/>
          <a:stretch/>
        </p:blipFill>
        <p:spPr>
          <a:xfrm>
            <a:off x="2322457" y="2382994"/>
            <a:ext cx="2071977" cy="1097413"/>
          </a:xfrm>
          <a:prstGeom prst="rect">
            <a:avLst/>
          </a:prstGeom>
        </p:spPr>
      </p:pic>
      <p:sp>
        <p:nvSpPr>
          <p:cNvPr id="8" name="テキスト ボックス 7"/>
          <p:cNvSpPr txBox="1"/>
          <p:nvPr/>
        </p:nvSpPr>
        <p:spPr>
          <a:xfrm>
            <a:off x="698784" y="2168407"/>
            <a:ext cx="931665" cy="338554"/>
          </a:xfrm>
          <a:prstGeom prst="rect">
            <a:avLst/>
          </a:prstGeom>
          <a:noFill/>
        </p:spPr>
        <p:txBody>
          <a:bodyPr wrap="none" rtlCol="0">
            <a:spAutoFit/>
          </a:bodyPr>
          <a:lstStyle/>
          <a:p>
            <a:r>
              <a:rPr lang="en-US" altLang="ja-JP" sz="1600" dirty="0" smtClean="0">
                <a:solidFill>
                  <a:srgbClr val="FF0000"/>
                </a:solidFill>
              </a:rPr>
              <a:t>H29</a:t>
            </a:r>
            <a:r>
              <a:rPr lang="ja-JP" altLang="en-US" sz="1600" dirty="0">
                <a:solidFill>
                  <a:srgbClr val="FF0000"/>
                </a:solidFill>
              </a:rPr>
              <a:t>年度</a:t>
            </a:r>
            <a:endParaRPr kumimoji="1" lang="ja-JP" altLang="en-US" sz="1600" dirty="0">
              <a:solidFill>
                <a:srgbClr val="FF0000"/>
              </a:solidFill>
            </a:endParaRPr>
          </a:p>
        </p:txBody>
      </p:sp>
      <p:sp>
        <p:nvSpPr>
          <p:cNvPr id="10" name="テキスト ボックス 9"/>
          <p:cNvSpPr txBox="1"/>
          <p:nvPr/>
        </p:nvSpPr>
        <p:spPr>
          <a:xfrm>
            <a:off x="2866663" y="2146658"/>
            <a:ext cx="1136850" cy="338554"/>
          </a:xfrm>
          <a:prstGeom prst="rect">
            <a:avLst/>
          </a:prstGeom>
          <a:noFill/>
        </p:spPr>
        <p:txBody>
          <a:bodyPr wrap="none" rtlCol="0">
            <a:spAutoFit/>
          </a:bodyPr>
          <a:lstStyle/>
          <a:p>
            <a:r>
              <a:rPr lang="en-US" altLang="ja-JP" sz="1600" dirty="0" smtClean="0">
                <a:solidFill>
                  <a:srgbClr val="FF0000"/>
                </a:solidFill>
              </a:rPr>
              <a:t>H30</a:t>
            </a:r>
            <a:r>
              <a:rPr lang="ja-JP" altLang="en-US" sz="1600" dirty="0" smtClean="0">
                <a:solidFill>
                  <a:srgbClr val="FF0000"/>
                </a:solidFill>
              </a:rPr>
              <a:t>年度</a:t>
            </a:r>
            <a:r>
              <a:rPr lang="ja-JP" altLang="en-US" sz="1600" dirty="0">
                <a:solidFill>
                  <a:srgbClr val="FF0000"/>
                </a:solidFill>
              </a:rPr>
              <a:t>～</a:t>
            </a:r>
            <a:endParaRPr kumimoji="1" lang="ja-JP" altLang="en-US" sz="1600" dirty="0">
              <a:solidFill>
                <a:srgbClr val="FF0000"/>
              </a:solidFill>
            </a:endParaRP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976" y="904011"/>
            <a:ext cx="4475470" cy="5152792"/>
          </a:xfrm>
          <a:prstGeom prst="rect">
            <a:avLst/>
          </a:prstGeom>
        </p:spPr>
      </p:pic>
    </p:spTree>
    <p:extLst>
      <p:ext uri="{BB962C8B-B14F-4D97-AF65-F5344CB8AC3E}">
        <p14:creationId xmlns:p14="http://schemas.microsoft.com/office/powerpoint/2010/main" val="1533432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3" y="804119"/>
            <a:ext cx="3818314" cy="5400000"/>
          </a:xfrm>
          <a:prstGeom prst="rect">
            <a:avLst/>
          </a:prstGeom>
        </p:spPr>
      </p:pic>
      <p:sp>
        <p:nvSpPr>
          <p:cNvPr id="4" name="タイトル 3"/>
          <p:cNvSpPr>
            <a:spLocks noGrp="1"/>
          </p:cNvSpPr>
          <p:nvPr>
            <p:ph type="title"/>
          </p:nvPr>
        </p:nvSpPr>
        <p:spPr/>
        <p:txBody>
          <a:bodyPr/>
          <a:lstStyle/>
          <a:p>
            <a:r>
              <a:rPr kumimoji="1" lang="ja-JP" altLang="en-US" dirty="0" smtClean="0"/>
              <a:t>様式 </a:t>
            </a:r>
            <a:r>
              <a:rPr kumimoji="1" lang="en-US" altLang="ja-JP" dirty="0" smtClean="0"/>
              <a:t>A4</a:t>
            </a:r>
            <a:endParaRPr kumimoji="1" lang="ja-JP" altLang="en-US"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0827" y="813063"/>
            <a:ext cx="5458968" cy="5162127"/>
          </a:xfrm>
          <a:prstGeom prst="rect">
            <a:avLst/>
          </a:prstGeom>
        </p:spPr>
      </p:pic>
    </p:spTree>
    <p:extLst>
      <p:ext uri="{BB962C8B-B14F-4D97-AF65-F5344CB8AC3E}">
        <p14:creationId xmlns:p14="http://schemas.microsoft.com/office/powerpoint/2010/main" val="3167263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1581647" y="813017"/>
            <a:ext cx="6048375" cy="4581525"/>
          </a:xfrm>
          <a:prstGeom prst="rect">
            <a:avLst/>
          </a:prstGeom>
        </p:spPr>
      </p:pic>
      <p:sp>
        <p:nvSpPr>
          <p:cNvPr id="5" name="タイトル 4"/>
          <p:cNvSpPr>
            <a:spLocks noGrp="1"/>
          </p:cNvSpPr>
          <p:nvPr>
            <p:ph type="title"/>
          </p:nvPr>
        </p:nvSpPr>
        <p:spPr/>
        <p:txBody>
          <a:bodyPr>
            <a:normAutofit/>
          </a:bodyPr>
          <a:lstStyle/>
          <a:p>
            <a:r>
              <a:rPr kumimoji="1" lang="ja-JP" altLang="en-US" dirty="0" smtClean="0"/>
              <a:t>提出写真リスト出力</a:t>
            </a:r>
            <a:endParaRPr kumimoji="1" lang="ja-JP" altLang="en-US" dirty="0"/>
          </a:p>
        </p:txBody>
      </p:sp>
      <p:sp>
        <p:nvSpPr>
          <p:cNvPr id="7" name="正方形/長方形 6"/>
          <p:cNvSpPr/>
          <p:nvPr/>
        </p:nvSpPr>
        <p:spPr>
          <a:xfrm>
            <a:off x="5220072" y="4725144"/>
            <a:ext cx="100716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4" descr="C:\Users\Alvin\Desktop\キャプチャ.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254" y="646414"/>
            <a:ext cx="6627489" cy="5329074"/>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197555" y="5949280"/>
            <a:ext cx="8748889" cy="646331"/>
          </a:xfrm>
          <a:prstGeom prst="rect">
            <a:avLst/>
          </a:prstGeom>
          <a:noFill/>
        </p:spPr>
        <p:txBody>
          <a:bodyPr wrap="square" rtlCol="0">
            <a:spAutoFit/>
          </a:bodyPr>
          <a:lstStyle/>
          <a:p>
            <a:pPr marL="285750" indent="-285750">
              <a:buFont typeface="Arial" panose="020B0604020202020204" pitchFamily="34" charset="0"/>
              <a:buChar char="•"/>
            </a:pPr>
            <a:r>
              <a:rPr lang="ja-JP" altLang="en-US" dirty="0" smtClean="0"/>
              <a:t>必ず提出しなければならい写真名一覧が表示</a:t>
            </a:r>
            <a:endParaRPr lang="en-US" altLang="ja-JP" dirty="0" smtClean="0"/>
          </a:p>
          <a:p>
            <a:pPr marL="285750" indent="-285750">
              <a:buFont typeface="Arial" panose="020B0604020202020204" pitchFamily="34" charset="0"/>
              <a:buChar char="•"/>
            </a:pPr>
            <a:r>
              <a:rPr kumimoji="1" lang="en-US" altLang="ja-JP" dirty="0" smtClean="0"/>
              <a:t>A480295.xlsm</a:t>
            </a:r>
            <a:r>
              <a:rPr kumimoji="1" lang="ja-JP" altLang="en-US" dirty="0" smtClean="0"/>
              <a:t>と同じフォルダに「</a:t>
            </a:r>
            <a:r>
              <a:rPr lang="en-US" altLang="ja-JP" dirty="0"/>
              <a:t>A480295</a:t>
            </a:r>
            <a:r>
              <a:rPr lang="ja-JP" altLang="en-US" dirty="0"/>
              <a:t>写真ファイルリスト</a:t>
            </a:r>
            <a:r>
              <a:rPr lang="en-US" altLang="ja-JP" dirty="0"/>
              <a:t>.</a:t>
            </a:r>
            <a:r>
              <a:rPr lang="en-US" altLang="ja-JP" dirty="0" smtClean="0"/>
              <a:t>csv</a:t>
            </a:r>
            <a:r>
              <a:rPr lang="ja-JP" altLang="en-US" dirty="0" smtClean="0"/>
              <a:t>」に出力</a:t>
            </a:r>
            <a:endParaRPr kumimoji="1" lang="en-US" altLang="ja-JP" dirty="0" smtClean="0"/>
          </a:p>
        </p:txBody>
      </p:sp>
    </p:spTree>
    <p:extLst>
      <p:ext uri="{BB962C8B-B14F-4D97-AF65-F5344CB8AC3E}">
        <p14:creationId xmlns:p14="http://schemas.microsoft.com/office/powerpoint/2010/main" val="161978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3204" y="303094"/>
            <a:ext cx="8229600" cy="792088"/>
          </a:xfrm>
        </p:spPr>
        <p:txBody>
          <a:bodyPr>
            <a:normAutofit fontScale="90000"/>
          </a:bodyPr>
          <a:lstStyle/>
          <a:p>
            <a:r>
              <a:rPr kumimoji="1" lang="ja-JP" altLang="en-US" b="1" dirty="0" smtClean="0">
                <a:solidFill>
                  <a:schemeClr val="tx1">
                    <a:lumMod val="65000"/>
                    <a:lumOff val="35000"/>
                  </a:schemeClr>
                </a:solidFill>
                <a:latin typeface="Yu Gothic" charset="-128"/>
                <a:ea typeface="Yu Gothic" charset="-128"/>
                <a:cs typeface="Yu Gothic" charset="-128"/>
              </a:rPr>
              <a:t>野帳データの入力手順</a:t>
            </a:r>
            <a:r>
              <a:rPr kumimoji="1" lang="ja-JP" altLang="en-US" sz="3200" b="1" dirty="0" smtClean="0">
                <a:solidFill>
                  <a:schemeClr val="tx1">
                    <a:lumMod val="65000"/>
                    <a:lumOff val="35000"/>
                  </a:schemeClr>
                </a:solidFill>
                <a:latin typeface="Yu Gothic" charset="-128"/>
                <a:ea typeface="Yu Gothic" charset="-128"/>
                <a:cs typeface="Yu Gothic" charset="-128"/>
              </a:rPr>
              <a:t>（繰り返し編）</a:t>
            </a:r>
            <a:endParaRPr kumimoji="1" lang="ja-JP" altLang="en-US" sz="3200" b="1" dirty="0">
              <a:solidFill>
                <a:schemeClr val="tx1">
                  <a:lumMod val="65000"/>
                  <a:lumOff val="35000"/>
                </a:schemeClr>
              </a:solidFill>
              <a:latin typeface="Yu Gothic" charset="-128"/>
              <a:ea typeface="Yu Gothic" charset="-128"/>
              <a:cs typeface="Yu Gothic" charset="-128"/>
            </a:endParaRPr>
          </a:p>
        </p:txBody>
      </p:sp>
      <p:grpSp>
        <p:nvGrpSpPr>
          <p:cNvPr id="3" name="グループ化 2"/>
          <p:cNvGrpSpPr/>
          <p:nvPr/>
        </p:nvGrpSpPr>
        <p:grpSpPr>
          <a:xfrm>
            <a:off x="2627784" y="1484784"/>
            <a:ext cx="3384376" cy="4486808"/>
            <a:chOff x="2627784" y="1484784"/>
            <a:chExt cx="3384376" cy="4486808"/>
          </a:xfrm>
        </p:grpSpPr>
        <p:sp>
          <p:nvSpPr>
            <p:cNvPr id="4" name="正方形/長方形 3"/>
            <p:cNvSpPr/>
            <p:nvPr/>
          </p:nvSpPr>
          <p:spPr>
            <a:xfrm>
              <a:off x="2627784" y="1484784"/>
              <a:ext cx="3384376" cy="792088"/>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HGP創英角ｺﾞｼｯｸUB" panose="020B0900000000000000" pitchFamily="50" charset="-128"/>
                  <a:ea typeface="HGP創英角ｺﾞｼｯｸUB" panose="020B0900000000000000" pitchFamily="50" charset="-128"/>
                </a:rPr>
                <a:t>フォームの起動</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sp>
          <p:nvSpPr>
            <p:cNvPr id="6" name="正方形/長方形 5"/>
            <p:cNvSpPr/>
            <p:nvPr/>
          </p:nvSpPr>
          <p:spPr>
            <a:xfrm>
              <a:off x="2627784" y="2708920"/>
              <a:ext cx="3384376" cy="792088"/>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600"/>
                </a:lnSpc>
              </a:pPr>
              <a:r>
                <a:rPr kumimoji="1" lang="en-US" altLang="ja-JP" sz="2400" dirty="0" smtClean="0">
                  <a:latin typeface="HGP創英角ｺﾞｼｯｸUB" panose="020B0900000000000000" pitchFamily="50" charset="-128"/>
                  <a:ea typeface="HGP創英角ｺﾞｼｯｸUB" panose="020B0900000000000000" pitchFamily="50" charset="-128"/>
                </a:rPr>
                <a:t>ID</a:t>
              </a:r>
              <a:r>
                <a:rPr kumimoji="1" lang="ja-JP" altLang="en-US" sz="2400" dirty="0" smtClean="0">
                  <a:latin typeface="HGP創英角ｺﾞｼｯｸUB" panose="020B0900000000000000" pitchFamily="50" charset="-128"/>
                  <a:ea typeface="HGP創英角ｺﾞｼｯｸUB" panose="020B0900000000000000" pitchFamily="50" charset="-128"/>
                </a:rPr>
                <a:t>入力</a:t>
              </a:r>
              <a:endParaRPr kumimoji="1" lang="en-US" altLang="ja-JP" sz="2400" dirty="0" smtClean="0">
                <a:latin typeface="HGP創英角ｺﾞｼｯｸUB" panose="020B0900000000000000" pitchFamily="50" charset="-128"/>
                <a:ea typeface="HGP創英角ｺﾞｼｯｸUB" panose="020B0900000000000000" pitchFamily="50" charset="-128"/>
              </a:endParaRPr>
            </a:p>
            <a:p>
              <a:pPr algn="ctr">
                <a:lnSpc>
                  <a:spcPts val="1600"/>
                </a:lnSpc>
              </a:pPr>
              <a:r>
                <a:rPr lang="ja-JP" altLang="en-US" sz="1600" dirty="0" smtClean="0">
                  <a:latin typeface="HGP創英角ｺﾞｼｯｸUB" panose="020B0900000000000000" pitchFamily="50" charset="-128"/>
                  <a:ea typeface="HGP創英角ｺﾞｼｯｸUB" panose="020B0900000000000000" pitchFamily="50" charset="-128"/>
                </a:rPr>
                <a:t>以前の</a:t>
              </a:r>
              <a:r>
                <a:rPr lang="en-US" altLang="ja-JP" sz="1600" dirty="0" smtClean="0">
                  <a:latin typeface="HGP創英角ｺﾞｼｯｸUB" panose="020B0900000000000000" pitchFamily="50" charset="-128"/>
                  <a:ea typeface="HGP創英角ｺﾞｼｯｸUB" panose="020B0900000000000000" pitchFamily="50" charset="-128"/>
                </a:rPr>
                <a:t>ID</a:t>
              </a:r>
              <a:r>
                <a:rPr lang="ja-JP" altLang="en-US" sz="1600" dirty="0" smtClean="0">
                  <a:latin typeface="HGP創英角ｺﾞｼｯｸUB" panose="020B0900000000000000" pitchFamily="50" charset="-128"/>
                  <a:ea typeface="HGP創英角ｺﾞｼｯｸUB" panose="020B0900000000000000" pitchFamily="50" charset="-128"/>
                </a:rPr>
                <a:t>データクリア</a:t>
              </a:r>
              <a:endParaRPr lang="en-US" altLang="ja-JP" sz="1600" dirty="0" smtClean="0">
                <a:latin typeface="HGP創英角ｺﾞｼｯｸUB" panose="020B0900000000000000" pitchFamily="50" charset="-128"/>
                <a:ea typeface="HGP創英角ｺﾞｼｯｸUB" panose="020B0900000000000000" pitchFamily="50" charset="-128"/>
              </a:endParaRPr>
            </a:p>
            <a:p>
              <a:pPr algn="ctr">
                <a:lnSpc>
                  <a:spcPts val="1600"/>
                </a:lnSpc>
              </a:pPr>
              <a:r>
                <a:rPr kumimoji="1" lang="ja-JP" altLang="en-US" sz="1600" dirty="0" smtClean="0">
                  <a:latin typeface="HGP創英角ｺﾞｼｯｸUB" panose="020B0900000000000000" pitchFamily="50" charset="-128"/>
                  <a:ea typeface="HGP創英角ｺﾞｼｯｸUB" panose="020B0900000000000000" pitchFamily="50" charset="-128"/>
                </a:rPr>
                <a:t>新しい</a:t>
              </a:r>
              <a:r>
                <a:rPr kumimoji="1" lang="en-US" altLang="ja-JP" sz="1600" dirty="0" smtClean="0">
                  <a:latin typeface="HGP創英角ｺﾞｼｯｸUB" panose="020B0900000000000000" pitchFamily="50" charset="-128"/>
                  <a:ea typeface="HGP創英角ｺﾞｼｯｸUB" panose="020B0900000000000000" pitchFamily="50" charset="-128"/>
                </a:rPr>
                <a:t>ID</a:t>
              </a:r>
              <a:r>
                <a:rPr lang="ja-JP" altLang="en-US" sz="1600" dirty="0" smtClean="0">
                  <a:latin typeface="HGP創英角ｺﾞｼｯｸUB" panose="020B0900000000000000" pitchFamily="50" charset="-128"/>
                  <a:ea typeface="HGP創英角ｺﾞｼｯｸUB" panose="020B0900000000000000" pitchFamily="50" charset="-128"/>
                </a:rPr>
                <a:t>名でファイルが保存される</a:t>
              </a:r>
              <a:endParaRPr kumimoji="1" lang="ja-JP" altLang="en-US" sz="1600" dirty="0">
                <a:latin typeface="HGP創英角ｺﾞｼｯｸUB" panose="020B0900000000000000" pitchFamily="50" charset="-128"/>
                <a:ea typeface="HGP創英角ｺﾞｼｯｸUB" panose="020B0900000000000000" pitchFamily="50" charset="-128"/>
              </a:endParaRPr>
            </a:p>
          </p:txBody>
        </p:sp>
        <p:sp>
          <p:nvSpPr>
            <p:cNvPr id="7" name="正方形/長方形 6"/>
            <p:cNvSpPr/>
            <p:nvPr/>
          </p:nvSpPr>
          <p:spPr>
            <a:xfrm>
              <a:off x="2627784" y="3933056"/>
              <a:ext cx="3384376" cy="792088"/>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atin typeface="HGP創英角ｺﾞｼｯｸUB" panose="020B0900000000000000" pitchFamily="50" charset="-128"/>
                  <a:ea typeface="HGP創英角ｺﾞｼｯｸUB" panose="020B0900000000000000" pitchFamily="50" charset="-128"/>
                </a:rPr>
                <a:t>野帳データ入力</a:t>
              </a:r>
              <a:endParaRPr lang="ja-JP" altLang="en-US" sz="2400" dirty="0">
                <a:latin typeface="HGP創英角ｺﾞｼｯｸUB" panose="020B0900000000000000" pitchFamily="50" charset="-128"/>
                <a:ea typeface="HGP創英角ｺﾞｼｯｸUB" panose="020B0900000000000000" pitchFamily="50" charset="-128"/>
              </a:endParaRPr>
            </a:p>
          </p:txBody>
        </p:sp>
        <p:cxnSp>
          <p:nvCxnSpPr>
            <p:cNvPr id="9" name="直線矢印コネクタ 8"/>
            <p:cNvCxnSpPr/>
            <p:nvPr/>
          </p:nvCxnSpPr>
          <p:spPr>
            <a:xfrm>
              <a:off x="4319972" y="2276872"/>
              <a:ext cx="0" cy="432048"/>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4319972" y="3501008"/>
              <a:ext cx="0" cy="432048"/>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4317752" y="4725144"/>
              <a:ext cx="0" cy="432048"/>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627784" y="5179504"/>
              <a:ext cx="3384376" cy="792088"/>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HGP創英角ｺﾞｼｯｸUB" panose="020B0900000000000000" pitchFamily="50" charset="-128"/>
                  <a:ea typeface="HGP創英角ｺﾞｼｯｸUB" panose="020B0900000000000000" pitchFamily="50" charset="-128"/>
                </a:rPr>
                <a:t>終了</a:t>
              </a:r>
              <a:endParaRPr kumimoji="1" lang="en-US" altLang="ja-JP" sz="2400" dirty="0" smtClean="0">
                <a:latin typeface="HGP創英角ｺﾞｼｯｸUB" panose="020B0900000000000000" pitchFamily="50" charset="-128"/>
                <a:ea typeface="HGP創英角ｺﾞｼｯｸUB" panose="020B0900000000000000" pitchFamily="50" charset="-128"/>
              </a:endParaRPr>
            </a:p>
            <a:p>
              <a:pPr algn="ctr"/>
              <a:r>
                <a:rPr kumimoji="1" lang="ja-JP" altLang="en-US" sz="2400" dirty="0" smtClean="0">
                  <a:latin typeface="HGP創英角ｺﾞｼｯｸUB" panose="020B0900000000000000" pitchFamily="50" charset="-128"/>
                  <a:ea typeface="HGP創英角ｺﾞｼｯｸUB" panose="020B0900000000000000" pitchFamily="50" charset="-128"/>
                </a:rPr>
                <a:t>（閉じる・上書き保存）</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grpSp>
      <p:sp>
        <p:nvSpPr>
          <p:cNvPr id="20" name="右カーブ矢印 19"/>
          <p:cNvSpPr/>
          <p:nvPr/>
        </p:nvSpPr>
        <p:spPr>
          <a:xfrm flipV="1">
            <a:off x="1736554" y="1723120"/>
            <a:ext cx="648072" cy="38524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スライド番号プレースホルダー 22"/>
          <p:cNvSpPr>
            <a:spLocks noGrp="1"/>
          </p:cNvSpPr>
          <p:nvPr>
            <p:ph type="sldNum" sz="quarter" idx="12"/>
          </p:nvPr>
        </p:nvSpPr>
        <p:spPr/>
        <p:txBody>
          <a:bodyPr/>
          <a:lstStyle/>
          <a:p>
            <a:fld id="{D2D8002D-B5B0-4BAC-B1F6-782DDCCE6D9C}" type="slidenum">
              <a:rPr kumimoji="1" lang="ja-JP" altLang="en-US" smtClean="0"/>
              <a:t>19</a:t>
            </a:fld>
            <a:endParaRPr kumimoji="1" lang="ja-JP" altLang="en-US"/>
          </a:p>
        </p:txBody>
      </p:sp>
    </p:spTree>
    <p:extLst>
      <p:ext uri="{BB962C8B-B14F-4D97-AF65-F5344CB8AC3E}">
        <p14:creationId xmlns:p14="http://schemas.microsoft.com/office/powerpoint/2010/main" val="1847607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7695"/>
            <a:ext cx="8229600" cy="792088"/>
          </a:xfrm>
        </p:spPr>
        <p:txBody>
          <a:bodyPr/>
          <a:lstStyle/>
          <a:p>
            <a:r>
              <a:rPr kumimoji="1" lang="ja-JP" altLang="en-US" b="1" dirty="0" smtClean="0">
                <a:solidFill>
                  <a:schemeClr val="tx1">
                    <a:lumMod val="65000"/>
                    <a:lumOff val="35000"/>
                  </a:schemeClr>
                </a:solidFill>
                <a:latin typeface="Yu Gothic" charset="-128"/>
                <a:ea typeface="Yu Gothic" charset="-128"/>
                <a:cs typeface="Yu Gothic" charset="-128"/>
              </a:rPr>
              <a:t>野外調査データの種類</a:t>
            </a:r>
            <a:endParaRPr kumimoji="1" lang="ja-JP" altLang="en-US" b="1" dirty="0">
              <a:solidFill>
                <a:schemeClr val="tx1">
                  <a:lumMod val="65000"/>
                  <a:lumOff val="35000"/>
                </a:schemeClr>
              </a:solidFill>
              <a:latin typeface="Yu Gothic" charset="-128"/>
              <a:ea typeface="Yu Gothic" charset="-128"/>
              <a:cs typeface="Yu Gothic" charset="-128"/>
            </a:endParaRPr>
          </a:p>
        </p:txBody>
      </p:sp>
      <p:grpSp>
        <p:nvGrpSpPr>
          <p:cNvPr id="6" name="図形グループ 5"/>
          <p:cNvGrpSpPr/>
          <p:nvPr/>
        </p:nvGrpSpPr>
        <p:grpSpPr>
          <a:xfrm>
            <a:off x="685854" y="1177757"/>
            <a:ext cx="3724329" cy="2173889"/>
            <a:chOff x="685854" y="1412775"/>
            <a:chExt cx="3724329" cy="2173889"/>
          </a:xfrm>
        </p:grpSpPr>
        <p:sp>
          <p:nvSpPr>
            <p:cNvPr id="10" name="角丸四角形 9"/>
            <p:cNvSpPr/>
            <p:nvPr/>
          </p:nvSpPr>
          <p:spPr>
            <a:xfrm>
              <a:off x="685854" y="1412775"/>
              <a:ext cx="3701936" cy="2173889"/>
            </a:xfrm>
            <a:prstGeom prst="roundRect">
              <a:avLst>
                <a:gd name="adj" fmla="val 7185"/>
              </a:avLst>
            </a:prstGeom>
            <a:solidFill>
              <a:srgbClr val="A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cs typeface="HGSGothicE" charset="-128"/>
              </a:endParaRPr>
            </a:p>
          </p:txBody>
        </p:sp>
        <p:sp>
          <p:nvSpPr>
            <p:cNvPr id="5" name="テキスト ボックス 4"/>
            <p:cNvSpPr txBox="1"/>
            <p:nvPr/>
          </p:nvSpPr>
          <p:spPr>
            <a:xfrm>
              <a:off x="685854" y="1484784"/>
              <a:ext cx="3310081" cy="369332"/>
            </a:xfrm>
            <a:prstGeom prst="rect">
              <a:avLst/>
            </a:prstGeom>
            <a:noFill/>
          </p:spPr>
          <p:txBody>
            <a:bodyPr wrap="square" rtlCol="0">
              <a:spAutoFit/>
            </a:bodyPr>
            <a:lstStyle/>
            <a:p>
              <a:r>
                <a:rPr lang="ja-JP" altLang="en-US" dirty="0" smtClean="0">
                  <a:solidFill>
                    <a:schemeClr val="tx1">
                      <a:lumMod val="75000"/>
                      <a:lumOff val="25000"/>
                    </a:schemeClr>
                  </a:solidFill>
                  <a:latin typeface="+mn-ea"/>
                  <a:cs typeface="HGSGothicE" charset="-128"/>
                </a:rPr>
                <a:t>様式</a:t>
              </a:r>
              <a:r>
                <a:rPr lang="en-US" altLang="ja-JP" dirty="0" smtClean="0">
                  <a:solidFill>
                    <a:schemeClr val="tx1">
                      <a:lumMod val="75000"/>
                      <a:lumOff val="25000"/>
                    </a:schemeClr>
                  </a:solidFill>
                  <a:latin typeface="+mn-ea"/>
                  <a:cs typeface="HGSGothicE" charset="-128"/>
                </a:rPr>
                <a:t>A1 : </a:t>
              </a:r>
              <a:r>
                <a:rPr lang="ja-JP" altLang="en-US" dirty="0" smtClean="0">
                  <a:solidFill>
                    <a:schemeClr val="tx1">
                      <a:lumMod val="75000"/>
                      <a:lumOff val="25000"/>
                    </a:schemeClr>
                  </a:solidFill>
                  <a:latin typeface="+mn-ea"/>
                  <a:cs typeface="HGSGothicE" charset="-128"/>
                </a:rPr>
                <a:t>調査実施状況確認票</a:t>
              </a:r>
              <a:endParaRPr lang="en-US" altLang="ja-JP" dirty="0" smtClean="0">
                <a:solidFill>
                  <a:schemeClr val="tx1">
                    <a:lumMod val="75000"/>
                    <a:lumOff val="25000"/>
                  </a:schemeClr>
                </a:solidFill>
                <a:latin typeface="+mn-ea"/>
                <a:cs typeface="HGSGothicE" charset="-128"/>
              </a:endParaRPr>
            </a:p>
          </p:txBody>
        </p:sp>
        <p:sp>
          <p:nvSpPr>
            <p:cNvPr id="21" name="テキスト ボックス 20"/>
            <p:cNvSpPr txBox="1"/>
            <p:nvPr/>
          </p:nvSpPr>
          <p:spPr>
            <a:xfrm>
              <a:off x="685855" y="1952428"/>
              <a:ext cx="3701936" cy="369332"/>
            </a:xfrm>
            <a:prstGeom prst="rect">
              <a:avLst/>
            </a:prstGeom>
            <a:noFill/>
          </p:spPr>
          <p:txBody>
            <a:bodyPr wrap="square" rtlCol="0">
              <a:spAutoFit/>
            </a:bodyPr>
            <a:lstStyle/>
            <a:p>
              <a:r>
                <a:rPr lang="ja-JP" altLang="en-US" dirty="0" smtClean="0">
                  <a:solidFill>
                    <a:schemeClr val="tx1">
                      <a:lumMod val="75000"/>
                      <a:lumOff val="25000"/>
                    </a:schemeClr>
                  </a:solidFill>
                  <a:latin typeface="+mn-ea"/>
                  <a:cs typeface="HGSGothicE" charset="-128"/>
                </a:rPr>
                <a:t>様式</a:t>
              </a:r>
              <a:r>
                <a:rPr lang="en-US" altLang="ja-JP" dirty="0" smtClean="0">
                  <a:solidFill>
                    <a:schemeClr val="tx1">
                      <a:lumMod val="75000"/>
                      <a:lumOff val="25000"/>
                    </a:schemeClr>
                  </a:solidFill>
                  <a:latin typeface="+mn-ea"/>
                  <a:cs typeface="HGSGothicE" charset="-128"/>
                </a:rPr>
                <a:t>A2 : </a:t>
              </a:r>
              <a:r>
                <a:rPr lang="ja-JP" altLang="en-US" dirty="0" smtClean="0">
                  <a:solidFill>
                    <a:schemeClr val="tx1">
                      <a:lumMod val="75000"/>
                      <a:lumOff val="25000"/>
                    </a:schemeClr>
                  </a:solidFill>
                  <a:latin typeface="+mn-ea"/>
                  <a:cs typeface="HGSGothicE" charset="-128"/>
                </a:rPr>
                <a:t>調査プロット見取り図</a:t>
              </a:r>
              <a:endParaRPr lang="en-US" altLang="ja-JP" dirty="0" smtClean="0">
                <a:solidFill>
                  <a:schemeClr val="tx1">
                    <a:lumMod val="75000"/>
                    <a:lumOff val="25000"/>
                  </a:schemeClr>
                </a:solidFill>
                <a:latin typeface="+mn-ea"/>
                <a:cs typeface="HGSGothicE" charset="-128"/>
              </a:endParaRPr>
            </a:p>
          </p:txBody>
        </p:sp>
        <p:sp>
          <p:nvSpPr>
            <p:cNvPr id="23" name="テキスト ボックス 22"/>
            <p:cNvSpPr txBox="1"/>
            <p:nvPr/>
          </p:nvSpPr>
          <p:spPr>
            <a:xfrm>
              <a:off x="685855" y="2467783"/>
              <a:ext cx="3724328" cy="646331"/>
            </a:xfrm>
            <a:prstGeom prst="rect">
              <a:avLst/>
            </a:prstGeom>
            <a:noFill/>
          </p:spPr>
          <p:txBody>
            <a:bodyPr wrap="square" rtlCol="0">
              <a:spAutoFit/>
            </a:bodyPr>
            <a:lstStyle/>
            <a:p>
              <a:r>
                <a:rPr lang="ja-JP" altLang="en-US" dirty="0" smtClean="0">
                  <a:solidFill>
                    <a:schemeClr val="tx1">
                      <a:lumMod val="75000"/>
                      <a:lumOff val="25000"/>
                    </a:schemeClr>
                  </a:solidFill>
                  <a:latin typeface="+mn-ea"/>
                  <a:cs typeface="HGSGothicE" charset="-128"/>
                </a:rPr>
                <a:t>様式</a:t>
              </a:r>
              <a:r>
                <a:rPr lang="en-US" altLang="ja-JP" dirty="0" smtClean="0">
                  <a:solidFill>
                    <a:schemeClr val="tx1">
                      <a:lumMod val="75000"/>
                      <a:lumOff val="25000"/>
                    </a:schemeClr>
                  </a:solidFill>
                  <a:latin typeface="+mn-ea"/>
                  <a:cs typeface="HGSGothicE" charset="-128"/>
                </a:rPr>
                <a:t>A3 : </a:t>
              </a:r>
              <a:r>
                <a:rPr lang="ja-JP" altLang="en-US" dirty="0" smtClean="0">
                  <a:solidFill>
                    <a:schemeClr val="tx1">
                      <a:lumMod val="75000"/>
                      <a:lumOff val="25000"/>
                    </a:schemeClr>
                  </a:solidFill>
                  <a:latin typeface="+mn-ea"/>
                  <a:cs typeface="HGSGothicE" charset="-128"/>
                </a:rPr>
                <a:t>枯死木調査票</a:t>
              </a:r>
              <a:endParaRPr lang="en-US" altLang="ja-JP" dirty="0" smtClean="0">
                <a:solidFill>
                  <a:schemeClr val="tx1">
                    <a:lumMod val="75000"/>
                    <a:lumOff val="25000"/>
                  </a:schemeClr>
                </a:solidFill>
                <a:latin typeface="+mn-ea"/>
                <a:cs typeface="HGSGothicE" charset="-128"/>
              </a:endParaRPr>
            </a:p>
            <a:p>
              <a:r>
                <a:rPr lang="ja-JP" altLang="en-US" dirty="0" smtClean="0">
                  <a:solidFill>
                    <a:schemeClr val="tx1">
                      <a:lumMod val="75000"/>
                      <a:lumOff val="25000"/>
                    </a:schemeClr>
                  </a:solidFill>
                  <a:latin typeface="+mn-ea"/>
                  <a:cs typeface="HGSGothicE" charset="-128"/>
                </a:rPr>
                <a:t>　</a:t>
              </a:r>
              <a:r>
                <a:rPr lang="en-US" altLang="ja-JP" dirty="0" smtClean="0">
                  <a:solidFill>
                    <a:schemeClr val="tx1">
                      <a:lumMod val="75000"/>
                      <a:lumOff val="25000"/>
                    </a:schemeClr>
                  </a:solidFill>
                  <a:latin typeface="+mn-ea"/>
                  <a:cs typeface="HGSGothicE" charset="-128"/>
                </a:rPr>
                <a:t>     </a:t>
              </a:r>
              <a:r>
                <a:rPr lang="ja-JP" altLang="en-US" sz="1400" dirty="0" smtClean="0">
                  <a:solidFill>
                    <a:schemeClr val="tx1">
                      <a:lumMod val="75000"/>
                      <a:lumOff val="25000"/>
                    </a:schemeClr>
                  </a:solidFill>
                  <a:latin typeface="+mn-ea"/>
                  <a:cs typeface="HGSGothicE" charset="-128"/>
                </a:rPr>
                <a:t>（ラインインターセクト法・ベルト法）</a:t>
              </a:r>
              <a:endParaRPr lang="en-US" altLang="ja-JP" sz="1400" dirty="0" smtClean="0">
                <a:solidFill>
                  <a:schemeClr val="tx1">
                    <a:lumMod val="75000"/>
                    <a:lumOff val="25000"/>
                  </a:schemeClr>
                </a:solidFill>
                <a:latin typeface="+mn-ea"/>
                <a:cs typeface="HGSGothicE" charset="-128"/>
              </a:endParaRPr>
            </a:p>
          </p:txBody>
        </p:sp>
        <p:sp>
          <p:nvSpPr>
            <p:cNvPr id="24" name="テキスト ボックス 23"/>
            <p:cNvSpPr txBox="1"/>
            <p:nvPr/>
          </p:nvSpPr>
          <p:spPr>
            <a:xfrm>
              <a:off x="685854" y="3193287"/>
              <a:ext cx="3382090" cy="369332"/>
            </a:xfrm>
            <a:prstGeom prst="rect">
              <a:avLst/>
            </a:prstGeom>
            <a:noFill/>
          </p:spPr>
          <p:txBody>
            <a:bodyPr wrap="square" rtlCol="0">
              <a:spAutoFit/>
            </a:bodyPr>
            <a:lstStyle/>
            <a:p>
              <a:r>
                <a:rPr lang="ja-JP" altLang="en-US" dirty="0" smtClean="0">
                  <a:solidFill>
                    <a:schemeClr val="tx1">
                      <a:lumMod val="75000"/>
                      <a:lumOff val="25000"/>
                    </a:schemeClr>
                  </a:solidFill>
                  <a:latin typeface="+mn-ea"/>
                  <a:cs typeface="HGSGothicE" charset="-128"/>
                </a:rPr>
                <a:t>様式</a:t>
              </a:r>
              <a:r>
                <a:rPr lang="en-US" altLang="ja-JP" dirty="0" smtClean="0">
                  <a:solidFill>
                    <a:schemeClr val="tx1">
                      <a:lumMod val="75000"/>
                      <a:lumOff val="25000"/>
                    </a:schemeClr>
                  </a:solidFill>
                  <a:latin typeface="+mn-ea"/>
                  <a:cs typeface="HGSGothicE" charset="-128"/>
                </a:rPr>
                <a:t>A4 : </a:t>
              </a:r>
              <a:r>
                <a:rPr lang="ja-JP" altLang="en-US" dirty="0" smtClean="0">
                  <a:solidFill>
                    <a:schemeClr val="tx1">
                      <a:lumMod val="75000"/>
                      <a:lumOff val="25000"/>
                    </a:schemeClr>
                  </a:solidFill>
                  <a:latin typeface="+mn-ea"/>
                  <a:cs typeface="HGSGothicE" charset="-128"/>
                </a:rPr>
                <a:t>炭素蓄積量調査票</a:t>
              </a:r>
              <a:endParaRPr lang="en-US" altLang="ja-JP" dirty="0" smtClean="0">
                <a:solidFill>
                  <a:schemeClr val="tx1">
                    <a:lumMod val="75000"/>
                    <a:lumOff val="25000"/>
                  </a:schemeClr>
                </a:solidFill>
                <a:latin typeface="+mn-ea"/>
                <a:cs typeface="HGSGothicE" charset="-128"/>
              </a:endParaRPr>
            </a:p>
          </p:txBody>
        </p:sp>
      </p:grpSp>
      <p:sp>
        <p:nvSpPr>
          <p:cNvPr id="27" name="テキスト ボックス 26"/>
          <p:cNvSpPr txBox="1"/>
          <p:nvPr/>
        </p:nvSpPr>
        <p:spPr>
          <a:xfrm>
            <a:off x="685942" y="3424092"/>
            <a:ext cx="3742130" cy="369332"/>
          </a:xfrm>
          <a:prstGeom prst="rect">
            <a:avLst/>
          </a:prstGeom>
          <a:noFill/>
        </p:spPr>
        <p:txBody>
          <a:bodyPr wrap="square" rtlCol="0">
            <a:spAutoFit/>
          </a:bodyPr>
          <a:lstStyle/>
          <a:p>
            <a:r>
              <a:rPr lang="ja-JP" altLang="en-US" dirty="0" smtClean="0">
                <a:solidFill>
                  <a:schemeClr val="tx1">
                    <a:lumMod val="75000"/>
                    <a:lumOff val="25000"/>
                  </a:schemeClr>
                </a:solidFill>
                <a:latin typeface="+mn-ea"/>
                <a:cs typeface="HGSGothicE" charset="-128"/>
              </a:rPr>
              <a:t>様式</a:t>
            </a:r>
            <a:r>
              <a:rPr lang="en-US" altLang="ja-JP" dirty="0" smtClean="0">
                <a:solidFill>
                  <a:schemeClr val="tx1">
                    <a:lumMod val="75000"/>
                    <a:lumOff val="25000"/>
                  </a:schemeClr>
                </a:solidFill>
                <a:latin typeface="+mn-ea"/>
                <a:cs typeface="HGSGothicE" charset="-128"/>
              </a:rPr>
              <a:t>A5 : </a:t>
            </a:r>
            <a:r>
              <a:rPr lang="ja-JP" altLang="en-US" dirty="0" smtClean="0">
                <a:solidFill>
                  <a:schemeClr val="tx1">
                    <a:lumMod val="75000"/>
                    <a:lumOff val="25000"/>
                  </a:schemeClr>
                </a:solidFill>
                <a:latin typeface="+mn-ea"/>
                <a:cs typeface="HGSGothicE" charset="-128"/>
              </a:rPr>
              <a:t>試料リスト</a:t>
            </a:r>
            <a:endParaRPr lang="en-US" altLang="ja-JP" dirty="0" smtClean="0">
              <a:solidFill>
                <a:schemeClr val="tx1">
                  <a:lumMod val="75000"/>
                  <a:lumOff val="25000"/>
                </a:schemeClr>
              </a:solidFill>
              <a:latin typeface="+mn-ea"/>
              <a:cs typeface="HGSGothicE" charset="-128"/>
            </a:endParaRPr>
          </a:p>
        </p:txBody>
      </p:sp>
      <p:sp>
        <p:nvSpPr>
          <p:cNvPr id="30" name="テキスト ボックス 29"/>
          <p:cNvSpPr txBox="1"/>
          <p:nvPr/>
        </p:nvSpPr>
        <p:spPr>
          <a:xfrm>
            <a:off x="4698964" y="1700808"/>
            <a:ext cx="4032448" cy="523220"/>
          </a:xfrm>
          <a:prstGeom prst="rect">
            <a:avLst/>
          </a:prstGeom>
          <a:noFill/>
        </p:spPr>
        <p:txBody>
          <a:bodyPr wrap="square" rtlCol="0">
            <a:spAutoFit/>
          </a:bodyPr>
          <a:lstStyle/>
          <a:p>
            <a:r>
              <a:rPr lang="ja-JP" altLang="en-US" sz="2800" dirty="0" smtClean="0">
                <a:solidFill>
                  <a:srgbClr val="39BEC5"/>
                </a:solidFill>
                <a:latin typeface="+mn-ea"/>
                <a:cs typeface="HGSGothicE" charset="-128"/>
              </a:rPr>
              <a:t>データ入力フォーム</a:t>
            </a:r>
            <a:endParaRPr lang="en-US" altLang="ja-JP" sz="2800" dirty="0" smtClean="0">
              <a:solidFill>
                <a:srgbClr val="39BEC5"/>
              </a:solidFill>
              <a:latin typeface="+mn-ea"/>
              <a:cs typeface="HGSGothicE" charset="-128"/>
            </a:endParaRPr>
          </a:p>
        </p:txBody>
      </p:sp>
      <p:sp>
        <p:nvSpPr>
          <p:cNvPr id="34" name="テキスト ボックス 33"/>
          <p:cNvSpPr txBox="1"/>
          <p:nvPr/>
        </p:nvSpPr>
        <p:spPr>
          <a:xfrm>
            <a:off x="4698964" y="4725144"/>
            <a:ext cx="4032448" cy="523220"/>
          </a:xfrm>
          <a:prstGeom prst="rect">
            <a:avLst/>
          </a:prstGeom>
          <a:noFill/>
        </p:spPr>
        <p:txBody>
          <a:bodyPr wrap="square" rtlCol="0">
            <a:spAutoFit/>
          </a:bodyPr>
          <a:lstStyle/>
          <a:p>
            <a:r>
              <a:rPr kumimoji="1" lang="ja-JP" altLang="en-US" sz="2800" dirty="0" smtClean="0">
                <a:solidFill>
                  <a:schemeClr val="accent5">
                    <a:lumMod val="75000"/>
                  </a:schemeClr>
                </a:solidFill>
                <a:latin typeface="+mn-ea"/>
                <a:cs typeface="HGSGothicE" charset="-128"/>
              </a:rPr>
              <a:t>写真様式作成システム</a:t>
            </a:r>
            <a:endParaRPr kumimoji="1" lang="ja-JP" altLang="en-US" sz="2800" dirty="0">
              <a:solidFill>
                <a:schemeClr val="accent5">
                  <a:lumMod val="75000"/>
                </a:schemeClr>
              </a:solidFill>
              <a:latin typeface="+mn-ea"/>
              <a:cs typeface="HGSGothicE" charset="-128"/>
            </a:endParaRPr>
          </a:p>
        </p:txBody>
      </p:sp>
      <p:grpSp>
        <p:nvGrpSpPr>
          <p:cNvPr id="7" name="図形グループ 6"/>
          <p:cNvGrpSpPr/>
          <p:nvPr/>
        </p:nvGrpSpPr>
        <p:grpSpPr>
          <a:xfrm>
            <a:off x="663460" y="4133333"/>
            <a:ext cx="3918883" cy="2173889"/>
            <a:chOff x="663460" y="4133333"/>
            <a:chExt cx="3918883" cy="2173889"/>
          </a:xfrm>
        </p:grpSpPr>
        <p:sp>
          <p:nvSpPr>
            <p:cNvPr id="36" name="角丸四角形 35"/>
            <p:cNvSpPr/>
            <p:nvPr/>
          </p:nvSpPr>
          <p:spPr>
            <a:xfrm>
              <a:off x="672225" y="4133333"/>
              <a:ext cx="3755847" cy="2173889"/>
            </a:xfrm>
            <a:prstGeom prst="roundRect">
              <a:avLst>
                <a:gd name="adj" fmla="val 718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cs typeface="HGSGothicE" charset="-128"/>
              </a:endParaRPr>
            </a:p>
          </p:txBody>
        </p:sp>
        <p:sp>
          <p:nvSpPr>
            <p:cNvPr id="22" name="テキスト ボックス 21"/>
            <p:cNvSpPr txBox="1"/>
            <p:nvPr/>
          </p:nvSpPr>
          <p:spPr>
            <a:xfrm>
              <a:off x="685855" y="4241701"/>
              <a:ext cx="3724328" cy="369332"/>
            </a:xfrm>
            <a:prstGeom prst="rect">
              <a:avLst/>
            </a:prstGeom>
            <a:noFill/>
          </p:spPr>
          <p:txBody>
            <a:bodyPr wrap="square" rtlCol="0">
              <a:spAutoFit/>
            </a:bodyPr>
            <a:lstStyle/>
            <a:p>
              <a:r>
                <a:rPr lang="ja-JP" altLang="en-US" dirty="0" smtClean="0">
                  <a:solidFill>
                    <a:schemeClr val="tx1">
                      <a:lumMod val="75000"/>
                      <a:lumOff val="25000"/>
                    </a:schemeClr>
                  </a:solidFill>
                  <a:latin typeface="+mn-ea"/>
                  <a:cs typeface="HGSGothicE" charset="-128"/>
                </a:rPr>
                <a:t>調査地林相写真：（</a:t>
              </a:r>
              <a:r>
                <a:rPr lang="ja-JP" altLang="en-US" dirty="0">
                  <a:solidFill>
                    <a:schemeClr val="tx1">
                      <a:lumMod val="75000"/>
                      <a:lumOff val="25000"/>
                    </a:schemeClr>
                  </a:solidFill>
                  <a:latin typeface="+mn-ea"/>
                  <a:cs typeface="HGSGothicE" charset="-128"/>
                </a:rPr>
                <a:t>様式</a:t>
              </a:r>
              <a:r>
                <a:rPr lang="en-US" altLang="ja-JP" dirty="0">
                  <a:solidFill>
                    <a:schemeClr val="tx1">
                      <a:lumMod val="75000"/>
                      <a:lumOff val="25000"/>
                    </a:schemeClr>
                  </a:solidFill>
                  <a:latin typeface="+mn-ea"/>
                  <a:cs typeface="HGSGothicE" charset="-128"/>
                </a:rPr>
                <a:t>B1 </a:t>
              </a:r>
              <a:r>
                <a:rPr lang="ja-JP" altLang="en-US" dirty="0" smtClean="0">
                  <a:solidFill>
                    <a:schemeClr val="tx1">
                      <a:lumMod val="75000"/>
                      <a:lumOff val="25000"/>
                    </a:schemeClr>
                  </a:solidFill>
                  <a:latin typeface="+mn-ea"/>
                  <a:cs typeface="HGSGothicE" charset="-128"/>
                </a:rPr>
                <a:t>）</a:t>
              </a:r>
              <a:endParaRPr lang="en-US" altLang="ja-JP" dirty="0" smtClean="0">
                <a:solidFill>
                  <a:schemeClr val="tx1">
                    <a:lumMod val="75000"/>
                    <a:lumOff val="25000"/>
                  </a:schemeClr>
                </a:solidFill>
                <a:latin typeface="+mn-ea"/>
                <a:cs typeface="HGSGothicE" charset="-128"/>
              </a:endParaRPr>
            </a:p>
          </p:txBody>
        </p:sp>
        <p:sp>
          <p:nvSpPr>
            <p:cNvPr id="25" name="テキスト ボックス 24"/>
            <p:cNvSpPr txBox="1"/>
            <p:nvPr/>
          </p:nvSpPr>
          <p:spPr>
            <a:xfrm>
              <a:off x="663462" y="4715459"/>
              <a:ext cx="3570057" cy="369332"/>
            </a:xfrm>
            <a:prstGeom prst="rect">
              <a:avLst/>
            </a:prstGeom>
            <a:noFill/>
          </p:spPr>
          <p:txBody>
            <a:bodyPr wrap="square" rtlCol="0">
              <a:spAutoFit/>
            </a:bodyPr>
            <a:lstStyle/>
            <a:p>
              <a:r>
                <a:rPr lang="ja-JP" altLang="en-US" dirty="0" smtClean="0">
                  <a:solidFill>
                    <a:schemeClr val="tx1">
                      <a:lumMod val="75000"/>
                      <a:lumOff val="25000"/>
                    </a:schemeClr>
                  </a:solidFill>
                  <a:latin typeface="+mn-ea"/>
                  <a:cs typeface="HGSGothicE" charset="-128"/>
                </a:rPr>
                <a:t>枯死木調査工程写真</a:t>
              </a:r>
              <a:r>
                <a:rPr lang="ja-JP" altLang="en-US" dirty="0" smtClean="0">
                  <a:solidFill>
                    <a:schemeClr val="tx1">
                      <a:lumMod val="75000"/>
                      <a:lumOff val="25000"/>
                    </a:schemeClr>
                  </a:solidFill>
                  <a:latin typeface="+mn-ea"/>
                  <a:cs typeface="HGSGothicE" charset="-128"/>
                  <a:sym typeface="Wingdings"/>
                </a:rPr>
                <a:t>：（</a:t>
              </a:r>
              <a:r>
                <a:rPr lang="ja-JP" altLang="en-US" dirty="0">
                  <a:solidFill>
                    <a:schemeClr val="tx1">
                      <a:lumMod val="75000"/>
                      <a:lumOff val="25000"/>
                    </a:schemeClr>
                  </a:solidFill>
                  <a:latin typeface="+mn-ea"/>
                  <a:cs typeface="HGSGothicE" charset="-128"/>
                </a:rPr>
                <a:t>様式</a:t>
              </a:r>
              <a:r>
                <a:rPr lang="en-US" altLang="ja-JP" dirty="0">
                  <a:solidFill>
                    <a:schemeClr val="tx1">
                      <a:lumMod val="75000"/>
                      <a:lumOff val="25000"/>
                    </a:schemeClr>
                  </a:solidFill>
                  <a:latin typeface="+mn-ea"/>
                  <a:cs typeface="HGSGothicE" charset="-128"/>
                </a:rPr>
                <a:t>B2 </a:t>
              </a:r>
              <a:r>
                <a:rPr lang="ja-JP" altLang="en-US" dirty="0" smtClean="0">
                  <a:solidFill>
                    <a:schemeClr val="tx1">
                      <a:lumMod val="75000"/>
                      <a:lumOff val="25000"/>
                    </a:schemeClr>
                  </a:solidFill>
                  <a:latin typeface="+mn-ea"/>
                  <a:cs typeface="HGSGothicE" charset="-128"/>
                  <a:sym typeface="Wingdings"/>
                </a:rPr>
                <a:t>）</a:t>
              </a:r>
              <a:endParaRPr lang="en-US" altLang="ja-JP" dirty="0" smtClean="0">
                <a:solidFill>
                  <a:schemeClr val="tx1">
                    <a:lumMod val="75000"/>
                    <a:lumOff val="25000"/>
                  </a:schemeClr>
                </a:solidFill>
                <a:latin typeface="+mn-ea"/>
                <a:cs typeface="HGSGothicE" charset="-128"/>
              </a:endParaRPr>
            </a:p>
          </p:txBody>
        </p:sp>
        <p:sp>
          <p:nvSpPr>
            <p:cNvPr id="26" name="テキスト ボックス 25"/>
            <p:cNvSpPr txBox="1"/>
            <p:nvPr/>
          </p:nvSpPr>
          <p:spPr>
            <a:xfrm>
              <a:off x="663460" y="5152485"/>
              <a:ext cx="3918883" cy="369332"/>
            </a:xfrm>
            <a:prstGeom prst="rect">
              <a:avLst/>
            </a:prstGeom>
            <a:noFill/>
          </p:spPr>
          <p:txBody>
            <a:bodyPr wrap="square" rtlCol="0">
              <a:spAutoFit/>
            </a:bodyPr>
            <a:lstStyle/>
            <a:p>
              <a:r>
                <a:rPr lang="ja-JP" altLang="en-US" dirty="0" smtClean="0">
                  <a:solidFill>
                    <a:schemeClr val="tx1">
                      <a:lumMod val="75000"/>
                      <a:lumOff val="25000"/>
                    </a:schemeClr>
                  </a:solidFill>
                  <a:latin typeface="+mn-ea"/>
                  <a:cs typeface="HGSGothicE" charset="-128"/>
                </a:rPr>
                <a:t>炭素蓄積量調査工程写真</a:t>
              </a:r>
              <a:r>
                <a:rPr lang="ja-JP" altLang="en-US" dirty="0" smtClean="0">
                  <a:solidFill>
                    <a:schemeClr val="tx1">
                      <a:lumMod val="75000"/>
                      <a:lumOff val="25000"/>
                    </a:schemeClr>
                  </a:solidFill>
                  <a:latin typeface="+mn-ea"/>
                  <a:cs typeface="HGSGothicE" charset="-128"/>
                  <a:sym typeface="Wingdings"/>
                </a:rPr>
                <a:t>：（</a:t>
              </a:r>
              <a:r>
                <a:rPr lang="ja-JP" altLang="en-US" dirty="0">
                  <a:solidFill>
                    <a:schemeClr val="tx1">
                      <a:lumMod val="75000"/>
                      <a:lumOff val="25000"/>
                    </a:schemeClr>
                  </a:solidFill>
                  <a:latin typeface="+mn-ea"/>
                  <a:cs typeface="HGSGothicE" charset="-128"/>
                </a:rPr>
                <a:t>様式</a:t>
              </a:r>
              <a:r>
                <a:rPr lang="en-US" altLang="ja-JP" dirty="0">
                  <a:solidFill>
                    <a:schemeClr val="tx1">
                      <a:lumMod val="75000"/>
                      <a:lumOff val="25000"/>
                    </a:schemeClr>
                  </a:solidFill>
                  <a:latin typeface="+mn-ea"/>
                  <a:cs typeface="HGSGothicE" charset="-128"/>
                </a:rPr>
                <a:t>B3 </a:t>
              </a:r>
              <a:r>
                <a:rPr lang="ja-JP" altLang="en-US" dirty="0" smtClean="0">
                  <a:solidFill>
                    <a:schemeClr val="tx1">
                      <a:lumMod val="75000"/>
                      <a:lumOff val="25000"/>
                    </a:schemeClr>
                  </a:solidFill>
                  <a:latin typeface="+mn-ea"/>
                  <a:cs typeface="HGSGothicE" charset="-128"/>
                  <a:sym typeface="Wingdings"/>
                </a:rPr>
                <a:t>）</a:t>
              </a:r>
              <a:endParaRPr lang="en-US" altLang="ja-JP" dirty="0" smtClean="0">
                <a:solidFill>
                  <a:schemeClr val="tx1">
                    <a:lumMod val="75000"/>
                    <a:lumOff val="25000"/>
                  </a:schemeClr>
                </a:solidFill>
                <a:latin typeface="+mn-ea"/>
                <a:cs typeface="HGSGothicE" charset="-128"/>
              </a:endParaRPr>
            </a:p>
          </p:txBody>
        </p:sp>
        <p:sp>
          <p:nvSpPr>
            <p:cNvPr id="20" name="テキスト ボックス 19"/>
            <p:cNvSpPr txBox="1"/>
            <p:nvPr/>
          </p:nvSpPr>
          <p:spPr>
            <a:xfrm>
              <a:off x="663461" y="5642176"/>
              <a:ext cx="3918881" cy="369332"/>
            </a:xfrm>
            <a:prstGeom prst="rect">
              <a:avLst/>
            </a:prstGeom>
            <a:noFill/>
          </p:spPr>
          <p:txBody>
            <a:bodyPr wrap="square" rtlCol="0">
              <a:spAutoFit/>
            </a:bodyPr>
            <a:lstStyle/>
            <a:p>
              <a:r>
                <a:rPr lang="ja-JP" altLang="en-US" dirty="0" smtClean="0">
                  <a:solidFill>
                    <a:schemeClr val="tx1">
                      <a:lumMod val="75000"/>
                      <a:lumOff val="25000"/>
                    </a:schemeClr>
                  </a:solidFill>
                  <a:latin typeface="+mn-ea"/>
                  <a:cs typeface="HGSGothicE" charset="-128"/>
                </a:rPr>
                <a:t>分析用試料混合</a:t>
              </a:r>
              <a:r>
                <a:rPr lang="ja-JP" altLang="en-US" dirty="0">
                  <a:solidFill>
                    <a:schemeClr val="tx1">
                      <a:lumMod val="75000"/>
                      <a:lumOff val="25000"/>
                    </a:schemeClr>
                  </a:solidFill>
                  <a:latin typeface="+mn-ea"/>
                  <a:cs typeface="HGSGothicE" charset="-128"/>
                </a:rPr>
                <a:t>工程写真：（様式</a:t>
              </a:r>
              <a:r>
                <a:rPr lang="en-US" altLang="ja-JP" dirty="0">
                  <a:solidFill>
                    <a:schemeClr val="tx1">
                      <a:lumMod val="75000"/>
                      <a:lumOff val="25000"/>
                    </a:schemeClr>
                  </a:solidFill>
                  <a:latin typeface="+mn-ea"/>
                  <a:cs typeface="HGSGothicE" charset="-128"/>
                </a:rPr>
                <a:t>B4 </a:t>
              </a:r>
              <a:r>
                <a:rPr lang="ja-JP" altLang="en-US" dirty="0" smtClean="0">
                  <a:solidFill>
                    <a:schemeClr val="tx1">
                      <a:lumMod val="75000"/>
                      <a:lumOff val="25000"/>
                    </a:schemeClr>
                  </a:solidFill>
                  <a:latin typeface="+mn-ea"/>
                  <a:cs typeface="HGSGothicE" charset="-128"/>
                </a:rPr>
                <a:t>）</a:t>
              </a:r>
              <a:endParaRPr lang="en-US" altLang="ja-JP" dirty="0" smtClean="0">
                <a:solidFill>
                  <a:schemeClr val="tx1">
                    <a:lumMod val="75000"/>
                    <a:lumOff val="25000"/>
                  </a:schemeClr>
                </a:solidFill>
                <a:latin typeface="+mn-ea"/>
                <a:cs typeface="HGSGothicE" charset="-128"/>
              </a:endParaRPr>
            </a:p>
          </p:txBody>
        </p:sp>
      </p:grpSp>
      <p:sp>
        <p:nvSpPr>
          <p:cNvPr id="8" name="テキスト ボックス 7"/>
          <p:cNvSpPr txBox="1"/>
          <p:nvPr/>
        </p:nvSpPr>
        <p:spPr>
          <a:xfrm>
            <a:off x="4698964" y="4208055"/>
            <a:ext cx="3599062" cy="400110"/>
          </a:xfrm>
          <a:prstGeom prst="rect">
            <a:avLst/>
          </a:prstGeom>
          <a:noFill/>
        </p:spPr>
        <p:txBody>
          <a:bodyPr wrap="none" rtlCol="0">
            <a:spAutoFit/>
          </a:bodyPr>
          <a:lstStyle/>
          <a:p>
            <a:r>
              <a:rPr kumimoji="1" lang="ja-JP" altLang="en-US" sz="2000" dirty="0" smtClean="0"/>
              <a:t>電子データ　→　印刷用ファイル</a:t>
            </a:r>
            <a:endParaRPr kumimoji="1" lang="en-US" altLang="ja-JP" sz="2000" dirty="0" smtClean="0"/>
          </a:p>
        </p:txBody>
      </p:sp>
      <p:sp>
        <p:nvSpPr>
          <p:cNvPr id="9" name="テキスト ボックス 8"/>
          <p:cNvSpPr txBox="1"/>
          <p:nvPr/>
        </p:nvSpPr>
        <p:spPr>
          <a:xfrm>
            <a:off x="4698964" y="1300476"/>
            <a:ext cx="3459601" cy="400110"/>
          </a:xfrm>
          <a:prstGeom prst="rect">
            <a:avLst/>
          </a:prstGeom>
          <a:noFill/>
        </p:spPr>
        <p:txBody>
          <a:bodyPr wrap="none" rtlCol="0">
            <a:spAutoFit/>
          </a:bodyPr>
          <a:lstStyle/>
          <a:p>
            <a:r>
              <a:rPr kumimoji="1" lang="ja-JP" altLang="en-US" sz="2000" dirty="0" smtClean="0"/>
              <a:t>手書きの野帳　→　電子データ</a:t>
            </a:r>
            <a:endParaRPr kumimoji="1" lang="en-US" altLang="ja-JP" sz="2000" dirty="0" smtClean="0"/>
          </a:p>
        </p:txBody>
      </p:sp>
      <p:sp>
        <p:nvSpPr>
          <p:cNvPr id="11" name="テキスト ボックス 10"/>
          <p:cNvSpPr txBox="1"/>
          <p:nvPr/>
        </p:nvSpPr>
        <p:spPr>
          <a:xfrm>
            <a:off x="323528" y="863159"/>
            <a:ext cx="1265090" cy="369332"/>
          </a:xfrm>
          <a:prstGeom prst="rect">
            <a:avLst/>
          </a:prstGeom>
          <a:noFill/>
        </p:spPr>
        <p:txBody>
          <a:bodyPr wrap="none" rtlCol="0">
            <a:spAutoFit/>
          </a:bodyPr>
          <a:lstStyle/>
          <a:p>
            <a:r>
              <a:rPr kumimoji="1" lang="ja-JP" altLang="en-US" dirty="0" smtClean="0"/>
              <a:t>野帳データ</a:t>
            </a:r>
            <a:endParaRPr kumimoji="1" lang="ja-JP" altLang="en-US" dirty="0"/>
          </a:p>
        </p:txBody>
      </p:sp>
      <p:sp>
        <p:nvSpPr>
          <p:cNvPr id="12" name="テキスト ボックス 11"/>
          <p:cNvSpPr txBox="1"/>
          <p:nvPr/>
        </p:nvSpPr>
        <p:spPr>
          <a:xfrm>
            <a:off x="323528" y="3838723"/>
            <a:ext cx="1265090" cy="369332"/>
          </a:xfrm>
          <a:prstGeom prst="rect">
            <a:avLst/>
          </a:prstGeom>
          <a:noFill/>
        </p:spPr>
        <p:txBody>
          <a:bodyPr wrap="none" rtlCol="0">
            <a:spAutoFit/>
          </a:bodyPr>
          <a:lstStyle/>
          <a:p>
            <a:r>
              <a:rPr kumimoji="1" lang="ja-JP" altLang="en-US" dirty="0" smtClean="0"/>
              <a:t>写真データ</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a:t>
            </a:fld>
            <a:endParaRPr kumimoji="1" lang="ja-JP" altLang="en-US" dirty="0"/>
          </a:p>
        </p:txBody>
      </p:sp>
      <p:sp>
        <p:nvSpPr>
          <p:cNvPr id="13" name="テキスト ボックス 12"/>
          <p:cNvSpPr txBox="1"/>
          <p:nvPr/>
        </p:nvSpPr>
        <p:spPr>
          <a:xfrm>
            <a:off x="4698964" y="2555930"/>
            <a:ext cx="2833836" cy="400110"/>
          </a:xfrm>
          <a:prstGeom prst="rect">
            <a:avLst/>
          </a:prstGeom>
          <a:noFill/>
        </p:spPr>
        <p:txBody>
          <a:bodyPr wrap="square" rtlCol="0">
            <a:spAutoFit/>
          </a:bodyPr>
          <a:lstStyle/>
          <a:p>
            <a:r>
              <a:rPr lang="ja-JP" altLang="en-US" sz="2000" dirty="0"/>
              <a:t>データの仮提出　</a:t>
            </a:r>
            <a:r>
              <a:rPr lang="ja-JP" altLang="en-US" sz="2000" dirty="0" smtClean="0"/>
              <a:t>必要</a:t>
            </a:r>
            <a:endParaRPr lang="ja-JP" altLang="en-US" sz="2000" dirty="0"/>
          </a:p>
        </p:txBody>
      </p:sp>
      <p:sp>
        <p:nvSpPr>
          <p:cNvPr id="14" name="テキスト ボックス 13"/>
          <p:cNvSpPr txBox="1"/>
          <p:nvPr/>
        </p:nvSpPr>
        <p:spPr>
          <a:xfrm>
            <a:off x="4698964" y="5593210"/>
            <a:ext cx="3788217" cy="400110"/>
          </a:xfrm>
          <a:prstGeom prst="rect">
            <a:avLst/>
          </a:prstGeom>
          <a:noFill/>
        </p:spPr>
        <p:txBody>
          <a:bodyPr wrap="none" rtlCol="0">
            <a:spAutoFit/>
          </a:bodyPr>
          <a:lstStyle/>
          <a:p>
            <a:r>
              <a:rPr lang="ja-JP" altLang="en-US" sz="2000" dirty="0" smtClean="0"/>
              <a:t>印刷用ファイル</a:t>
            </a:r>
            <a:r>
              <a:rPr lang="ja-JP" altLang="en-US" sz="2000" dirty="0"/>
              <a:t>の仮提出　</a:t>
            </a:r>
            <a:r>
              <a:rPr lang="ja-JP" altLang="en-US" sz="2000" dirty="0" smtClean="0"/>
              <a:t>不必要</a:t>
            </a:r>
            <a:endParaRPr lang="en-US" altLang="ja-JP" sz="2000" dirty="0" smtClean="0"/>
          </a:p>
        </p:txBody>
      </p:sp>
      <p:sp>
        <p:nvSpPr>
          <p:cNvPr id="15" name="テキスト ボックス 14"/>
          <p:cNvSpPr txBox="1"/>
          <p:nvPr/>
        </p:nvSpPr>
        <p:spPr>
          <a:xfrm>
            <a:off x="4591105" y="5968668"/>
            <a:ext cx="4314001" cy="338554"/>
          </a:xfrm>
          <a:prstGeom prst="rect">
            <a:avLst/>
          </a:prstGeom>
          <a:solidFill>
            <a:srgbClr val="FFFF00">
              <a:alpha val="50000"/>
            </a:srgbClr>
          </a:solidFill>
        </p:spPr>
        <p:txBody>
          <a:bodyPr wrap="none" rtlCol="0">
            <a:spAutoFit/>
          </a:bodyPr>
          <a:lstStyle/>
          <a:p>
            <a:r>
              <a:rPr kumimoji="1" lang="ja-JP" altLang="en-US" sz="1600" dirty="0" smtClean="0"/>
              <a:t>印刷用ファイルには「その他」の写真は不要です</a:t>
            </a:r>
            <a:endParaRPr kumimoji="1" lang="ja-JP" altLang="en-US" sz="1600" dirty="0"/>
          </a:p>
        </p:txBody>
      </p:sp>
      <p:sp>
        <p:nvSpPr>
          <p:cNvPr id="3" name="テキスト ボックス 2"/>
          <p:cNvSpPr txBox="1"/>
          <p:nvPr/>
        </p:nvSpPr>
        <p:spPr>
          <a:xfrm>
            <a:off x="6220301" y="2051030"/>
            <a:ext cx="1603259" cy="369332"/>
          </a:xfrm>
          <a:prstGeom prst="rect">
            <a:avLst/>
          </a:prstGeom>
          <a:noFill/>
        </p:spPr>
        <p:txBody>
          <a:bodyPr wrap="none" rtlCol="0">
            <a:spAutoFit/>
          </a:bodyPr>
          <a:lstStyle/>
          <a:p>
            <a:r>
              <a:rPr kumimoji="1" lang="en-US" altLang="ja-JP" dirty="0" smtClean="0"/>
              <a:t>A_form40.xlsm</a:t>
            </a:r>
            <a:endParaRPr kumimoji="1" lang="ja-JP" altLang="en-US" dirty="0"/>
          </a:p>
        </p:txBody>
      </p:sp>
      <p:sp>
        <p:nvSpPr>
          <p:cNvPr id="28" name="テキスト ボックス 27"/>
          <p:cNvSpPr txBox="1"/>
          <p:nvPr/>
        </p:nvSpPr>
        <p:spPr>
          <a:xfrm>
            <a:off x="6610887" y="5055128"/>
            <a:ext cx="1647567" cy="369332"/>
          </a:xfrm>
          <a:prstGeom prst="rect">
            <a:avLst/>
          </a:prstGeom>
          <a:noFill/>
        </p:spPr>
        <p:txBody>
          <a:bodyPr wrap="none" rtlCol="0">
            <a:spAutoFit/>
          </a:bodyPr>
          <a:lstStyle/>
          <a:p>
            <a:r>
              <a:rPr kumimoji="1" lang="en-US" altLang="ja-JP" dirty="0" smtClean="0"/>
              <a:t>B_photo40xlsm</a:t>
            </a:r>
            <a:endParaRPr kumimoji="1" lang="ja-JP" altLang="en-US" dirty="0"/>
          </a:p>
        </p:txBody>
      </p:sp>
      <p:grpSp>
        <p:nvGrpSpPr>
          <p:cNvPr id="19" name="グループ化 18"/>
          <p:cNvGrpSpPr/>
          <p:nvPr/>
        </p:nvGrpSpPr>
        <p:grpSpPr>
          <a:xfrm>
            <a:off x="6762211" y="3288102"/>
            <a:ext cx="2289252" cy="2136358"/>
            <a:chOff x="6762211" y="3288102"/>
            <a:chExt cx="2289252" cy="2136358"/>
          </a:xfrm>
        </p:grpSpPr>
        <p:sp>
          <p:nvSpPr>
            <p:cNvPr id="18" name="左カーブ矢印 17"/>
            <p:cNvSpPr/>
            <p:nvPr/>
          </p:nvSpPr>
          <p:spPr>
            <a:xfrm>
              <a:off x="8236371" y="3990194"/>
              <a:ext cx="731520" cy="1434266"/>
            </a:xfrm>
            <a:prstGeom prst="curvedLef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角丸四角形 16"/>
            <p:cNvSpPr/>
            <p:nvPr/>
          </p:nvSpPr>
          <p:spPr>
            <a:xfrm>
              <a:off x="6762211" y="3288102"/>
              <a:ext cx="2289252" cy="914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ファイル名が自動でつくようになりました</a:t>
              </a:r>
              <a:endParaRPr lang="en-US" altLang="ja-JP" dirty="0"/>
            </a:p>
            <a:p>
              <a:pPr algn="ctr"/>
              <a:r>
                <a:rPr lang="ja-JP" altLang="en-US" dirty="0"/>
                <a:t>「</a:t>
              </a:r>
              <a:r>
                <a:rPr lang="en-US" altLang="ja-JP" dirty="0"/>
                <a:t>B000000(ID).xlsm</a:t>
              </a:r>
              <a:r>
                <a:rPr lang="ja-JP" altLang="en-US" dirty="0"/>
                <a:t>」</a:t>
              </a:r>
            </a:p>
          </p:txBody>
        </p:sp>
      </p:grpSp>
    </p:spTree>
    <p:extLst>
      <p:ext uri="{BB962C8B-B14F-4D97-AF65-F5344CB8AC3E}">
        <p14:creationId xmlns:p14="http://schemas.microsoft.com/office/powerpoint/2010/main" val="262759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p:bldP spid="8" grpId="0"/>
      <p:bldP spid="9" grpId="0"/>
      <p:bldP spid="13" grpId="0"/>
      <p:bldP spid="14" grpId="0"/>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5143403" y="2623966"/>
            <a:ext cx="3430714" cy="3949922"/>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103" y="2623414"/>
            <a:ext cx="3431193" cy="3950474"/>
          </a:xfrm>
          <a:prstGeom prst="rect">
            <a:avLst/>
          </a:prstGeom>
        </p:spPr>
      </p:pic>
      <p:sp>
        <p:nvSpPr>
          <p:cNvPr id="5" name="タイトル 4"/>
          <p:cNvSpPr>
            <a:spLocks noGrp="1"/>
          </p:cNvSpPr>
          <p:nvPr>
            <p:ph type="title"/>
          </p:nvPr>
        </p:nvSpPr>
        <p:spPr>
          <a:xfrm>
            <a:off x="0" y="274638"/>
            <a:ext cx="9144000" cy="1143000"/>
          </a:xfrm>
        </p:spPr>
        <p:txBody>
          <a:bodyPr>
            <a:noAutofit/>
          </a:bodyPr>
          <a:lstStyle/>
          <a:p>
            <a:r>
              <a:rPr lang="ja-JP" altLang="en-US" sz="4000" b="1" dirty="0" smtClean="0">
                <a:solidFill>
                  <a:schemeClr val="tx1">
                    <a:lumMod val="65000"/>
                    <a:lumOff val="35000"/>
                  </a:schemeClr>
                </a:solidFill>
                <a:latin typeface="Yu Gothic" charset="-128"/>
                <a:ea typeface="Yu Gothic" charset="-128"/>
                <a:cs typeface="Yu Gothic" charset="-128"/>
              </a:rPr>
              <a:t>データを</a:t>
            </a:r>
            <a:r>
              <a:rPr lang="ja-JP" altLang="en-US" sz="4000" b="1" dirty="0">
                <a:solidFill>
                  <a:schemeClr val="tx1">
                    <a:lumMod val="65000"/>
                    <a:lumOff val="35000"/>
                  </a:schemeClr>
                </a:solidFill>
                <a:latin typeface="Yu Gothic" charset="-128"/>
                <a:ea typeface="Yu Gothic" charset="-128"/>
                <a:cs typeface="Yu Gothic" charset="-128"/>
              </a:rPr>
              <a:t>消去</a:t>
            </a:r>
            <a:r>
              <a:rPr lang="ja-JP" altLang="en-US" sz="4000" b="1" dirty="0" smtClean="0">
                <a:solidFill>
                  <a:schemeClr val="tx1">
                    <a:lumMod val="65000"/>
                    <a:lumOff val="35000"/>
                  </a:schemeClr>
                </a:solidFill>
                <a:latin typeface="Yu Gothic" charset="-128"/>
                <a:ea typeface="Yu Gothic" charset="-128"/>
                <a:cs typeface="Yu Gothic" charset="-128"/>
              </a:rPr>
              <a:t>したい</a:t>
            </a:r>
            <a:endParaRPr kumimoji="1" lang="ja-JP" altLang="en-US" sz="4000" dirty="0"/>
          </a:p>
        </p:txBody>
      </p:sp>
      <p:sp>
        <p:nvSpPr>
          <p:cNvPr id="3" name="コンテンツ プレースホルダー 2"/>
          <p:cNvSpPr>
            <a:spLocks noGrp="1"/>
          </p:cNvSpPr>
          <p:nvPr>
            <p:ph idx="1"/>
          </p:nvPr>
        </p:nvSpPr>
        <p:spPr>
          <a:xfrm>
            <a:off x="323528" y="1147127"/>
            <a:ext cx="8496944" cy="4525963"/>
          </a:xfrm>
        </p:spPr>
        <p:txBody>
          <a:bodyPr/>
          <a:lstStyle/>
          <a:p>
            <a:pPr marL="514350" indent="-514350">
              <a:buFont typeface="+mj-lt"/>
              <a:buAutoNum type="arabicPeriod"/>
            </a:pPr>
            <a:r>
              <a:rPr kumimoji="1" lang="ja-JP" altLang="en-US" dirty="0" smtClean="0"/>
              <a:t>ユーザーシート</a:t>
            </a:r>
            <a:r>
              <a:rPr lang="ja-JP" altLang="en-US" dirty="0" smtClean="0"/>
              <a:t>全体のデータを消去したいとき</a:t>
            </a:r>
            <a:endParaRPr lang="en-US" altLang="ja-JP" dirty="0" smtClean="0"/>
          </a:p>
          <a:p>
            <a:pPr marL="400050" lvl="1" indent="0">
              <a:buNone/>
            </a:pPr>
            <a:r>
              <a:rPr lang="ja-JP" altLang="en-US" dirty="0" smtClean="0"/>
              <a:t>→</a:t>
            </a:r>
            <a:r>
              <a:rPr lang="ja-JP" altLang="en-US" dirty="0"/>
              <a:t>各ユーザーシートの「このシートのデータを消去」ボタンを</a:t>
            </a:r>
            <a:r>
              <a:rPr lang="ja-JP" altLang="en-US" dirty="0" smtClean="0"/>
              <a:t>クリック</a:t>
            </a:r>
            <a:endParaRPr lang="en-US" altLang="ja-JP" dirty="0" smtClean="0"/>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20</a:t>
            </a:fld>
            <a:endParaRPr kumimoji="1" lang="ja-JP" altLang="en-US" dirty="0"/>
          </a:p>
        </p:txBody>
      </p:sp>
      <p:sp>
        <p:nvSpPr>
          <p:cNvPr id="4" name="楕円 3"/>
          <p:cNvSpPr/>
          <p:nvPr/>
        </p:nvSpPr>
        <p:spPr>
          <a:xfrm>
            <a:off x="176318" y="6098157"/>
            <a:ext cx="1450176" cy="469088"/>
          </a:xfrm>
          <a:prstGeom prst="ellipse">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0" y="6580708"/>
            <a:ext cx="1895071" cy="338554"/>
          </a:xfrm>
          <a:prstGeom prst="rect">
            <a:avLst/>
          </a:prstGeom>
          <a:noFill/>
        </p:spPr>
        <p:txBody>
          <a:bodyPr wrap="none" rtlCol="0">
            <a:spAutoFit/>
          </a:bodyPr>
          <a:lstStyle/>
          <a:p>
            <a:r>
              <a:rPr kumimoji="1" lang="ja-JP" altLang="en-US" sz="1600" dirty="0" smtClean="0">
                <a:solidFill>
                  <a:srgbClr val="FF0000"/>
                </a:solidFill>
              </a:rPr>
              <a:t>このボタンをクリック</a:t>
            </a:r>
            <a:endParaRPr kumimoji="1" lang="ja-JP" altLang="en-US" sz="1600" dirty="0">
              <a:solidFill>
                <a:srgbClr val="FF0000"/>
              </a:solidFill>
            </a:endParaRPr>
          </a:p>
        </p:txBody>
      </p:sp>
      <p:sp>
        <p:nvSpPr>
          <p:cNvPr id="9" name="右矢印 8"/>
          <p:cNvSpPr/>
          <p:nvPr/>
        </p:nvSpPr>
        <p:spPr>
          <a:xfrm>
            <a:off x="3988966" y="441921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64663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5502533" y="2636910"/>
            <a:ext cx="3231833" cy="3720941"/>
          </a:xfrm>
          <a:prstGeom prst="rect">
            <a:avLst/>
          </a:prstGeom>
        </p:spPr>
      </p:pic>
      <p:pic>
        <p:nvPicPr>
          <p:cNvPr id="6" name="図 5"/>
          <p:cNvPicPr>
            <a:picLocks noChangeAspect="1"/>
          </p:cNvPicPr>
          <p:nvPr/>
        </p:nvPicPr>
        <p:blipFill>
          <a:blip r:embed="rId3"/>
          <a:stretch>
            <a:fillRect/>
          </a:stretch>
        </p:blipFill>
        <p:spPr>
          <a:xfrm>
            <a:off x="154834" y="2636910"/>
            <a:ext cx="3231833" cy="3720941"/>
          </a:xfrm>
          <a:prstGeom prst="rect">
            <a:avLst/>
          </a:prstGeom>
        </p:spPr>
      </p:pic>
      <p:sp>
        <p:nvSpPr>
          <p:cNvPr id="5" name="タイトル 4"/>
          <p:cNvSpPr>
            <a:spLocks noGrp="1"/>
          </p:cNvSpPr>
          <p:nvPr>
            <p:ph type="title"/>
          </p:nvPr>
        </p:nvSpPr>
        <p:spPr>
          <a:xfrm>
            <a:off x="0" y="274638"/>
            <a:ext cx="9144000" cy="1143000"/>
          </a:xfrm>
        </p:spPr>
        <p:txBody>
          <a:bodyPr>
            <a:noAutofit/>
          </a:bodyPr>
          <a:lstStyle/>
          <a:p>
            <a:r>
              <a:rPr lang="ja-JP" altLang="en-US" sz="4000" b="1" dirty="0">
                <a:solidFill>
                  <a:schemeClr val="tx1">
                    <a:lumMod val="65000"/>
                    <a:lumOff val="35000"/>
                  </a:schemeClr>
                </a:solidFill>
                <a:latin typeface="Yu Gothic" charset="-128"/>
                <a:ea typeface="Yu Gothic" charset="-128"/>
                <a:cs typeface="Yu Gothic" charset="-128"/>
              </a:rPr>
              <a:t>データを消去したい</a:t>
            </a:r>
            <a:endParaRPr kumimoji="1" lang="ja-JP" altLang="en-US" sz="4000" dirty="0"/>
          </a:p>
        </p:txBody>
      </p:sp>
      <p:sp>
        <p:nvSpPr>
          <p:cNvPr id="3" name="コンテンツ プレースホルダー 2"/>
          <p:cNvSpPr>
            <a:spLocks noGrp="1"/>
          </p:cNvSpPr>
          <p:nvPr>
            <p:ph idx="1"/>
          </p:nvPr>
        </p:nvSpPr>
        <p:spPr>
          <a:xfrm>
            <a:off x="457200" y="1417638"/>
            <a:ext cx="8229600" cy="4525963"/>
          </a:xfrm>
        </p:spPr>
        <p:txBody>
          <a:bodyPr/>
          <a:lstStyle/>
          <a:p>
            <a:pPr marL="514350" indent="-514350">
              <a:buFont typeface="+mj-lt"/>
              <a:buAutoNum type="arabicPeriod" startAt="2"/>
            </a:pPr>
            <a:r>
              <a:rPr lang="ja-JP" altLang="en-US" dirty="0" smtClean="0"/>
              <a:t>枯死木（倒木、立枯木、根株）のデータを一行だけ消去したいとき</a:t>
            </a:r>
            <a:endParaRPr lang="en-US" altLang="ja-JP" dirty="0" smtClean="0"/>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21</a:t>
            </a:fld>
            <a:endParaRPr kumimoji="1" lang="ja-JP" altLang="en-US" dirty="0"/>
          </a:p>
        </p:txBody>
      </p:sp>
      <p:sp>
        <p:nvSpPr>
          <p:cNvPr id="4" name="正方形/長方形 3"/>
          <p:cNvSpPr/>
          <p:nvPr/>
        </p:nvSpPr>
        <p:spPr>
          <a:xfrm>
            <a:off x="425731" y="5245384"/>
            <a:ext cx="224259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79090" y="5594952"/>
            <a:ext cx="2436886" cy="338554"/>
          </a:xfrm>
          <a:prstGeom prst="rect">
            <a:avLst/>
          </a:prstGeom>
          <a:solidFill>
            <a:schemeClr val="bg1"/>
          </a:solidFill>
        </p:spPr>
        <p:txBody>
          <a:bodyPr wrap="none" rtlCol="0">
            <a:spAutoFit/>
          </a:bodyPr>
          <a:lstStyle/>
          <a:p>
            <a:r>
              <a:rPr kumimoji="1" lang="ja-JP" altLang="en-US" sz="1600" dirty="0" smtClean="0">
                <a:solidFill>
                  <a:srgbClr val="FF0000"/>
                </a:solidFill>
              </a:rPr>
              <a:t>この行のデータを消したい</a:t>
            </a:r>
            <a:endParaRPr kumimoji="1" lang="ja-JP" altLang="en-US" sz="1600" dirty="0">
              <a:solidFill>
                <a:srgbClr val="FF0000"/>
              </a:solidFill>
            </a:endParaRPr>
          </a:p>
        </p:txBody>
      </p:sp>
      <p:sp>
        <p:nvSpPr>
          <p:cNvPr id="10" name="テキスト ボックス 9"/>
          <p:cNvSpPr txBox="1"/>
          <p:nvPr/>
        </p:nvSpPr>
        <p:spPr>
          <a:xfrm>
            <a:off x="3801979" y="2617837"/>
            <a:ext cx="1540042" cy="1077218"/>
          </a:xfrm>
          <a:prstGeom prst="rect">
            <a:avLst/>
          </a:prstGeom>
          <a:noFill/>
        </p:spPr>
        <p:txBody>
          <a:bodyPr wrap="square" rtlCol="0">
            <a:spAutoFit/>
          </a:bodyPr>
          <a:lstStyle/>
          <a:p>
            <a:r>
              <a:rPr lang="ja-JP" altLang="en-US" sz="1600" b="1" dirty="0" smtClean="0"/>
              <a:t>コンボボックス</a:t>
            </a:r>
            <a:endParaRPr lang="en-US" altLang="ja-JP" sz="1600" b="1" dirty="0" smtClean="0"/>
          </a:p>
          <a:p>
            <a:r>
              <a:rPr lang="ja-JP" altLang="en-US" sz="1600" dirty="0" smtClean="0"/>
              <a:t>樹種のコンボボックスに「</a:t>
            </a:r>
            <a:r>
              <a:rPr lang="en-US" altLang="ja-JP" sz="1600" dirty="0"/>
              <a:t>’</a:t>
            </a:r>
            <a:r>
              <a:rPr lang="ja-JP" altLang="en-US" sz="1600" dirty="0"/>
              <a:t>」を入力</a:t>
            </a:r>
          </a:p>
        </p:txBody>
      </p:sp>
      <p:sp>
        <p:nvSpPr>
          <p:cNvPr id="13" name="右矢印 12"/>
          <p:cNvSpPr/>
          <p:nvPr/>
        </p:nvSpPr>
        <p:spPr>
          <a:xfrm>
            <a:off x="3750559" y="4257953"/>
            <a:ext cx="164288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5785792" y="5281032"/>
            <a:ext cx="224259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6786" y="3680619"/>
            <a:ext cx="1057423" cy="314369"/>
          </a:xfrm>
          <a:prstGeom prst="rect">
            <a:avLst/>
          </a:prstGeom>
        </p:spPr>
      </p:pic>
      <p:sp>
        <p:nvSpPr>
          <p:cNvPr id="8" name="テキスト ボックス 7"/>
          <p:cNvSpPr txBox="1"/>
          <p:nvPr/>
        </p:nvSpPr>
        <p:spPr>
          <a:xfrm>
            <a:off x="3706019" y="4770128"/>
            <a:ext cx="1675878" cy="1323439"/>
          </a:xfrm>
          <a:prstGeom prst="rect">
            <a:avLst/>
          </a:prstGeom>
          <a:noFill/>
        </p:spPr>
        <p:txBody>
          <a:bodyPr wrap="square" rtlCol="0">
            <a:spAutoFit/>
          </a:bodyPr>
          <a:lstStyle/>
          <a:p>
            <a:r>
              <a:rPr kumimoji="1" lang="ja-JP" altLang="en-US" sz="1600" dirty="0" smtClean="0"/>
              <a:t>「データを保存して閉じる」をクリックし、もう一度ユーザーフォームを立ち上げる</a:t>
            </a:r>
            <a:endParaRPr kumimoji="1" lang="ja-JP" altLang="en-US" sz="1600" dirty="0"/>
          </a:p>
        </p:txBody>
      </p:sp>
    </p:spTree>
    <p:extLst>
      <p:ext uri="{BB962C8B-B14F-4D97-AF65-F5344CB8AC3E}">
        <p14:creationId xmlns:p14="http://schemas.microsoft.com/office/powerpoint/2010/main" val="1770990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0" y="274638"/>
            <a:ext cx="9144000" cy="1143000"/>
          </a:xfrm>
        </p:spPr>
        <p:txBody>
          <a:bodyPr>
            <a:noAutofit/>
          </a:bodyPr>
          <a:lstStyle/>
          <a:p>
            <a:r>
              <a:rPr lang="ja-JP" altLang="en-US" sz="4000" b="1" dirty="0">
                <a:solidFill>
                  <a:schemeClr val="tx1">
                    <a:lumMod val="65000"/>
                    <a:lumOff val="35000"/>
                  </a:schemeClr>
                </a:solidFill>
                <a:latin typeface="Yu Gothic" charset="-128"/>
                <a:ea typeface="Yu Gothic" charset="-128"/>
                <a:cs typeface="Yu Gothic" charset="-128"/>
              </a:rPr>
              <a:t>データを消去したい</a:t>
            </a:r>
            <a:endParaRPr kumimoji="1" lang="ja-JP" altLang="en-US" sz="4000" dirty="0"/>
          </a:p>
        </p:txBody>
      </p:sp>
      <p:sp>
        <p:nvSpPr>
          <p:cNvPr id="3" name="コンテンツ プレースホルダー 2"/>
          <p:cNvSpPr>
            <a:spLocks noGrp="1"/>
          </p:cNvSpPr>
          <p:nvPr>
            <p:ph idx="1"/>
          </p:nvPr>
        </p:nvSpPr>
        <p:spPr>
          <a:xfrm>
            <a:off x="457200" y="1417638"/>
            <a:ext cx="8229600" cy="4525963"/>
          </a:xfrm>
        </p:spPr>
        <p:txBody>
          <a:bodyPr>
            <a:normAutofit/>
          </a:bodyPr>
          <a:lstStyle/>
          <a:p>
            <a:pPr marL="514350" indent="-514350">
              <a:buFont typeface="+mj-lt"/>
              <a:buAutoNum type="arabicPeriod" startAt="3"/>
            </a:pPr>
            <a:r>
              <a:rPr lang="ja-JP" altLang="en-US" dirty="0" smtClean="0"/>
              <a:t>一つのコントロール（テキストボックス、コンボボックス）を消去したい</a:t>
            </a:r>
            <a:endParaRPr lang="en-US" altLang="ja-JP" dirty="0" smtClean="0"/>
          </a:p>
          <a:p>
            <a:pPr marL="800100" lvl="2" indent="0">
              <a:buNone/>
            </a:pPr>
            <a:endParaRPr lang="en-US" altLang="ja-JP" dirty="0" smtClean="0"/>
          </a:p>
          <a:p>
            <a:pPr marL="400050" lvl="1" indent="0">
              <a:buNone/>
            </a:pPr>
            <a:r>
              <a:rPr lang="ja-JP" altLang="en-US" dirty="0" smtClean="0"/>
              <a:t>テキストボックスの場合</a:t>
            </a:r>
            <a:endParaRPr lang="en-US" altLang="ja-JP" dirty="0" smtClean="0"/>
          </a:p>
          <a:p>
            <a:pPr marL="800100" lvl="2" indent="0">
              <a:buNone/>
            </a:pPr>
            <a:r>
              <a:rPr lang="ja-JP" altLang="en-US" dirty="0" smtClean="0"/>
              <a:t>→「</a:t>
            </a:r>
            <a:r>
              <a:rPr lang="en-US" altLang="ja-JP" dirty="0" smtClean="0"/>
              <a:t>’</a:t>
            </a:r>
            <a:r>
              <a:rPr lang="ja-JP" altLang="en-US" dirty="0" smtClean="0"/>
              <a:t>」（アポストロフィー、半角）を入力</a:t>
            </a:r>
            <a:endParaRPr lang="en-US" altLang="ja-JP" dirty="0" smtClean="0"/>
          </a:p>
          <a:p>
            <a:pPr marL="800100" lvl="2" indent="0">
              <a:buNone/>
            </a:pPr>
            <a:endParaRPr lang="en-US" altLang="ja-JP" dirty="0"/>
          </a:p>
          <a:p>
            <a:pPr marL="800100" lvl="2" indent="0">
              <a:buNone/>
            </a:pPr>
            <a:endParaRPr lang="en-US" altLang="ja-JP" dirty="0" smtClean="0"/>
          </a:p>
          <a:p>
            <a:pPr marL="400050" lvl="1" indent="0">
              <a:buNone/>
            </a:pPr>
            <a:r>
              <a:rPr lang="ja-JP" altLang="en-US" dirty="0" smtClean="0"/>
              <a:t>コンボボックスの場合</a:t>
            </a:r>
            <a:endParaRPr lang="en-US" altLang="ja-JP" dirty="0" smtClean="0"/>
          </a:p>
          <a:p>
            <a:pPr marL="800100" lvl="2" indent="0">
              <a:buNone/>
            </a:pPr>
            <a:r>
              <a:rPr lang="ja-JP" altLang="en-US" dirty="0" smtClean="0"/>
              <a:t>→一番上の空白を選択</a:t>
            </a:r>
            <a:endParaRPr lang="en-US" altLang="ja-JP" dirty="0" smtClean="0"/>
          </a:p>
          <a:p>
            <a:pPr marL="400050" lvl="1" indent="0">
              <a:buNone/>
            </a:pPr>
            <a:endParaRPr lang="en-US" altLang="ja-JP" dirty="0" smtClean="0"/>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22</a:t>
            </a:fld>
            <a:endParaRPr kumimoji="1" lang="ja-JP" altLang="en-US" dirty="0"/>
          </a:p>
        </p:txBody>
      </p:sp>
      <p:pic>
        <p:nvPicPr>
          <p:cNvPr id="14" name="図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6420" y="2986176"/>
            <a:ext cx="933580" cy="715279"/>
          </a:xfrm>
          <a:prstGeom prst="rect">
            <a:avLst/>
          </a:prstGeom>
        </p:spPr>
      </p:pic>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9258" y="4705558"/>
            <a:ext cx="2800742" cy="1128870"/>
          </a:xfrm>
          <a:prstGeom prst="rect">
            <a:avLst/>
          </a:prstGeom>
        </p:spPr>
      </p:pic>
    </p:spTree>
    <p:extLst>
      <p:ext uri="{BB962C8B-B14F-4D97-AF65-F5344CB8AC3E}">
        <p14:creationId xmlns:p14="http://schemas.microsoft.com/office/powerpoint/2010/main" val="28135925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90364" y="1123486"/>
            <a:ext cx="8363272" cy="4248472"/>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457200" y="-19514"/>
            <a:ext cx="8229600" cy="1143000"/>
          </a:xfrm>
        </p:spPr>
        <p:txBody>
          <a:bodyPr/>
          <a:lstStyle/>
          <a:p>
            <a:r>
              <a:rPr kumimoji="1" lang="ja-JP" altLang="en-US" smtClean="0">
                <a:solidFill>
                  <a:schemeClr val="tx1">
                    <a:lumMod val="65000"/>
                    <a:lumOff val="35000"/>
                  </a:schemeClr>
                </a:solidFill>
              </a:rPr>
              <a:t>おわりに</a:t>
            </a:r>
            <a:endParaRPr kumimoji="1" lang="ja-JP" altLang="en-US" dirty="0">
              <a:solidFill>
                <a:schemeClr val="tx1">
                  <a:lumMod val="65000"/>
                  <a:lumOff val="35000"/>
                </a:schemeClr>
              </a:solidFill>
            </a:endParaRPr>
          </a:p>
        </p:txBody>
      </p:sp>
      <p:sp>
        <p:nvSpPr>
          <p:cNvPr id="6" name="コンテンツ プレースホルダー 5"/>
          <p:cNvSpPr>
            <a:spLocks noGrp="1"/>
          </p:cNvSpPr>
          <p:nvPr>
            <p:ph idx="1"/>
          </p:nvPr>
        </p:nvSpPr>
        <p:spPr>
          <a:xfrm>
            <a:off x="524036" y="1310910"/>
            <a:ext cx="8229600" cy="4525963"/>
          </a:xfrm>
        </p:spPr>
        <p:txBody>
          <a:bodyPr/>
          <a:lstStyle/>
          <a:p>
            <a:r>
              <a:rPr kumimoji="1" lang="ja-JP" altLang="en-US" dirty="0" smtClean="0"/>
              <a:t>データの入力作業お疲れ様でした。</a:t>
            </a:r>
            <a:endParaRPr kumimoji="1" lang="en-US" altLang="ja-JP" dirty="0" smtClean="0"/>
          </a:p>
          <a:p>
            <a:r>
              <a:rPr kumimoji="1" lang="ja-JP" altLang="en-US" dirty="0" smtClean="0"/>
              <a:t>苦労して入力した大切なデータです。</a:t>
            </a:r>
            <a:endParaRPr kumimoji="1" lang="en-US" altLang="ja-JP" dirty="0" smtClean="0"/>
          </a:p>
          <a:p>
            <a:r>
              <a:rPr lang="ja-JP" altLang="en-US" dirty="0" smtClean="0"/>
              <a:t>しっかりと保存しましょう。</a:t>
            </a:r>
            <a:endParaRPr lang="en-US" altLang="ja-JP" dirty="0" smtClean="0"/>
          </a:p>
          <a:p>
            <a:pPr>
              <a:lnSpc>
                <a:spcPct val="200000"/>
              </a:lnSpc>
            </a:pPr>
            <a:r>
              <a:rPr lang="ja-JP" altLang="en-US" dirty="0">
                <a:solidFill>
                  <a:srgbClr val="FF0000"/>
                </a:solidFill>
              </a:rPr>
              <a:t>（重要</a:t>
            </a:r>
            <a:r>
              <a:rPr lang="ja-JP" altLang="en-US" dirty="0" smtClean="0">
                <a:solidFill>
                  <a:srgbClr val="FF0000"/>
                </a:solidFill>
              </a:rPr>
              <a:t>）</a:t>
            </a:r>
            <a:r>
              <a:rPr kumimoji="1" lang="ja-JP" altLang="en-US" dirty="0" smtClean="0"/>
              <a:t>正式な保存先は、</a:t>
            </a:r>
            <a:endParaRPr lang="en-US" altLang="ja-JP" dirty="0"/>
          </a:p>
          <a:p>
            <a:pPr marL="0" indent="0">
              <a:buNone/>
            </a:pPr>
            <a:r>
              <a:rPr lang="ja-JP" altLang="en-US" dirty="0" smtClean="0"/>
              <a:t>　　それぞれの格子点ＩＤ名のフォルダです。</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23</a:t>
            </a:fld>
            <a:endParaRPr kumimoji="1" lang="ja-JP" altLang="en-US"/>
          </a:p>
        </p:txBody>
      </p:sp>
      <p:sp>
        <p:nvSpPr>
          <p:cNvPr id="2" name="テキスト ボックス 1"/>
          <p:cNvSpPr txBox="1"/>
          <p:nvPr/>
        </p:nvSpPr>
        <p:spPr>
          <a:xfrm>
            <a:off x="2449909" y="5781050"/>
            <a:ext cx="4629794" cy="369332"/>
          </a:xfrm>
          <a:prstGeom prst="rect">
            <a:avLst/>
          </a:prstGeom>
          <a:noFill/>
        </p:spPr>
        <p:txBody>
          <a:bodyPr wrap="none" rtlCol="0">
            <a:spAutoFit/>
          </a:bodyPr>
          <a:lstStyle/>
          <a:p>
            <a:r>
              <a:rPr kumimoji="1" lang="ja-JP" altLang="en-US" dirty="0" smtClean="0"/>
              <a:t>データ入力に関する質問等、対応いたします。</a:t>
            </a:r>
            <a:endParaRPr kumimoji="1" lang="ja-JP" altLang="en-US"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409" y="5036456"/>
            <a:ext cx="1714500" cy="1714500"/>
          </a:xfrm>
          <a:prstGeom prst="rect">
            <a:avLst/>
          </a:prstGeom>
        </p:spPr>
      </p:pic>
    </p:spTree>
    <p:extLst>
      <p:ext uri="{BB962C8B-B14F-4D97-AF65-F5344CB8AC3E}">
        <p14:creationId xmlns:p14="http://schemas.microsoft.com/office/powerpoint/2010/main" val="1582890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3204" y="303094"/>
            <a:ext cx="8229600" cy="792088"/>
          </a:xfrm>
        </p:spPr>
        <p:txBody>
          <a:bodyPr/>
          <a:lstStyle/>
          <a:p>
            <a:r>
              <a:rPr kumimoji="1" lang="ja-JP" altLang="en-US" b="1" dirty="0" smtClean="0">
                <a:solidFill>
                  <a:schemeClr val="tx1">
                    <a:lumMod val="65000"/>
                    <a:lumOff val="35000"/>
                  </a:schemeClr>
                </a:solidFill>
                <a:latin typeface="Yu Gothic" charset="-128"/>
                <a:ea typeface="Yu Gothic" charset="-128"/>
                <a:cs typeface="Yu Gothic" charset="-128"/>
              </a:rPr>
              <a:t>野帳データの入力手順</a:t>
            </a:r>
            <a:endParaRPr kumimoji="1" lang="ja-JP" altLang="en-US" b="1" dirty="0">
              <a:solidFill>
                <a:schemeClr val="tx1">
                  <a:lumMod val="65000"/>
                  <a:lumOff val="35000"/>
                </a:schemeClr>
              </a:solidFill>
              <a:latin typeface="Yu Gothic" charset="-128"/>
              <a:ea typeface="Yu Gothic" charset="-128"/>
              <a:cs typeface="Yu Gothic" charset="-128"/>
            </a:endParaRPr>
          </a:p>
        </p:txBody>
      </p:sp>
      <p:sp>
        <p:nvSpPr>
          <p:cNvPr id="4" name="正方形/長方形 3"/>
          <p:cNvSpPr/>
          <p:nvPr/>
        </p:nvSpPr>
        <p:spPr>
          <a:xfrm>
            <a:off x="2915816" y="1556792"/>
            <a:ext cx="3384376" cy="792088"/>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HGP創英角ｺﾞｼｯｸUB" panose="020B0900000000000000" pitchFamily="50" charset="-128"/>
                <a:ea typeface="HGP創英角ｺﾞｼｯｸUB" panose="020B0900000000000000" pitchFamily="50" charset="-128"/>
              </a:rPr>
              <a:t>フォームの起動</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sp>
        <p:nvSpPr>
          <p:cNvPr id="6" name="正方形/長方形 5"/>
          <p:cNvSpPr/>
          <p:nvPr/>
        </p:nvSpPr>
        <p:spPr>
          <a:xfrm>
            <a:off x="2915816" y="2780928"/>
            <a:ext cx="3384376" cy="792088"/>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HGP創英角ｺﾞｼｯｸUB" panose="020B0900000000000000" pitchFamily="50" charset="-128"/>
                <a:ea typeface="HGP創英角ｺﾞｼｯｸUB" panose="020B0900000000000000" pitchFamily="50" charset="-128"/>
              </a:rPr>
              <a:t>野帳データ入力</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sp>
        <p:nvSpPr>
          <p:cNvPr id="7" name="正方形/長方形 6"/>
          <p:cNvSpPr/>
          <p:nvPr/>
        </p:nvSpPr>
        <p:spPr>
          <a:xfrm>
            <a:off x="2915816" y="4005064"/>
            <a:ext cx="3384376" cy="792088"/>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atin typeface="HGP創英角ｺﾞｼｯｸUB" panose="020B0900000000000000" pitchFamily="50" charset="-128"/>
                <a:ea typeface="HGP創英角ｺﾞｼｯｸUB" panose="020B0900000000000000" pitchFamily="50" charset="-128"/>
              </a:rPr>
              <a:t>終了</a:t>
            </a:r>
            <a:endParaRPr lang="ja-JP" altLang="en-US" sz="2400" dirty="0">
              <a:latin typeface="HGP創英角ｺﾞｼｯｸUB" panose="020B0900000000000000" pitchFamily="50" charset="-128"/>
              <a:ea typeface="HGP創英角ｺﾞｼｯｸUB" panose="020B0900000000000000" pitchFamily="50" charset="-128"/>
            </a:endParaRPr>
          </a:p>
        </p:txBody>
      </p:sp>
      <p:cxnSp>
        <p:nvCxnSpPr>
          <p:cNvPr id="9" name="直線矢印コネクタ 8"/>
          <p:cNvCxnSpPr/>
          <p:nvPr/>
        </p:nvCxnSpPr>
        <p:spPr>
          <a:xfrm>
            <a:off x="4608004" y="2348880"/>
            <a:ext cx="0" cy="432048"/>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4608004" y="3573016"/>
            <a:ext cx="0" cy="432048"/>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1368174" y="5229200"/>
            <a:ext cx="6479659" cy="523220"/>
          </a:xfrm>
          <a:prstGeom prst="rect">
            <a:avLst/>
          </a:prstGeom>
          <a:noFill/>
        </p:spPr>
        <p:txBody>
          <a:bodyPr wrap="none" rtlCol="0">
            <a:spAutoFit/>
          </a:bodyPr>
          <a:lstStyle/>
          <a:p>
            <a:r>
              <a:rPr kumimoji="1" lang="ja-JP" altLang="en-US" sz="2800" dirty="0" smtClean="0"/>
              <a:t>データファイルは格子点</a:t>
            </a:r>
            <a:r>
              <a:rPr lang="ja-JP" altLang="en-US" sz="2800" dirty="0" smtClean="0"/>
              <a:t>ＩＤごとに作成する</a:t>
            </a:r>
            <a:endParaRPr kumimoji="1" lang="ja-JP" altLang="en-US" sz="2800" dirty="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3</a:t>
            </a:fld>
            <a:endParaRPr kumimoji="1" lang="ja-JP" altLang="en-US"/>
          </a:p>
        </p:txBody>
      </p:sp>
    </p:spTree>
    <p:extLst>
      <p:ext uri="{BB962C8B-B14F-4D97-AF65-F5344CB8AC3E}">
        <p14:creationId xmlns:p14="http://schemas.microsoft.com/office/powerpoint/2010/main" val="3253941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0464" y="226777"/>
            <a:ext cx="8229600" cy="792088"/>
          </a:xfrm>
        </p:spPr>
        <p:txBody>
          <a:bodyPr/>
          <a:lstStyle/>
          <a:p>
            <a:r>
              <a:rPr lang="ja-JP" altLang="en-US" b="1" dirty="0" smtClean="0">
                <a:solidFill>
                  <a:schemeClr val="tx1">
                    <a:lumMod val="65000"/>
                    <a:lumOff val="35000"/>
                  </a:schemeClr>
                </a:solidFill>
                <a:latin typeface="Yu Gothic" charset="-128"/>
                <a:ea typeface="Yu Gothic" charset="-128"/>
                <a:cs typeface="Yu Gothic" charset="-128"/>
              </a:rPr>
              <a:t>システム要件</a:t>
            </a:r>
            <a:endParaRPr kumimoji="1" lang="ja-JP" altLang="en-US" b="1" dirty="0">
              <a:solidFill>
                <a:schemeClr val="tx1">
                  <a:lumMod val="65000"/>
                  <a:lumOff val="35000"/>
                </a:schemeClr>
              </a:solidFill>
              <a:latin typeface="Yu Gothic" charset="-128"/>
              <a:ea typeface="Yu Gothic" charset="-128"/>
              <a:cs typeface="Yu Gothic" charset="-128"/>
            </a:endParaRPr>
          </a:p>
        </p:txBody>
      </p:sp>
      <p:grpSp>
        <p:nvGrpSpPr>
          <p:cNvPr id="18" name="グループ化 17"/>
          <p:cNvGrpSpPr/>
          <p:nvPr/>
        </p:nvGrpSpPr>
        <p:grpSpPr>
          <a:xfrm>
            <a:off x="771543" y="1516048"/>
            <a:ext cx="1977916" cy="584775"/>
            <a:chOff x="467544" y="1425401"/>
            <a:chExt cx="1851868" cy="584775"/>
          </a:xfrm>
        </p:grpSpPr>
        <p:sp>
          <p:nvSpPr>
            <p:cNvPr id="17" name="角丸四角形 16"/>
            <p:cNvSpPr/>
            <p:nvPr/>
          </p:nvSpPr>
          <p:spPr>
            <a:xfrm>
              <a:off x="467544" y="1461448"/>
              <a:ext cx="1851868" cy="519079"/>
            </a:xfrm>
            <a:prstGeom prst="roundRect">
              <a:avLst/>
            </a:prstGeom>
            <a:solidFill>
              <a:srgbClr val="39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69803" y="1425401"/>
              <a:ext cx="1550640" cy="584775"/>
            </a:xfrm>
            <a:prstGeom prst="rect">
              <a:avLst/>
            </a:prstGeom>
            <a:noFill/>
          </p:spPr>
          <p:txBody>
            <a:bodyPr wrap="square" rtlCol="0">
              <a:spAutoFit/>
            </a:bodyPr>
            <a:lstStyle/>
            <a:p>
              <a:pPr algn="ctr"/>
              <a:r>
                <a:rPr kumimoji="1" lang="en-US" altLang="ja-JP" sz="3200" dirty="0" smtClean="0">
                  <a:solidFill>
                    <a:schemeClr val="bg1"/>
                  </a:solidFill>
                  <a:latin typeface="+mn-ea"/>
                  <a:cs typeface="Meiryo UI" panose="020B0604030504040204" pitchFamily="50" charset="-128"/>
                </a:rPr>
                <a:t>OS</a:t>
              </a:r>
            </a:p>
          </p:txBody>
        </p:sp>
      </p:grpSp>
      <p:sp>
        <p:nvSpPr>
          <p:cNvPr id="15" name="テキスト ボックス 14"/>
          <p:cNvSpPr txBox="1"/>
          <p:nvPr/>
        </p:nvSpPr>
        <p:spPr>
          <a:xfrm>
            <a:off x="2965485" y="1522536"/>
            <a:ext cx="5769836" cy="584775"/>
          </a:xfrm>
          <a:prstGeom prst="rect">
            <a:avLst/>
          </a:prstGeom>
          <a:noFill/>
        </p:spPr>
        <p:txBody>
          <a:bodyPr wrap="square" rtlCol="0">
            <a:spAutoFit/>
          </a:bodyPr>
          <a:lstStyle/>
          <a:p>
            <a:r>
              <a:rPr lang="en-US" altLang="ja-JP" sz="3200" dirty="0">
                <a:latin typeface="+mn-ea"/>
              </a:rPr>
              <a:t>Windows 7</a:t>
            </a:r>
            <a:r>
              <a:rPr lang="ja-JP" altLang="ja-JP" sz="3200" dirty="0">
                <a:latin typeface="+mn-ea"/>
              </a:rPr>
              <a:t>以降</a:t>
            </a:r>
            <a:r>
              <a:rPr lang="en-US" altLang="ja-JP" sz="3200" dirty="0">
                <a:latin typeface="+mn-ea"/>
              </a:rPr>
              <a:t> (8.1</a:t>
            </a:r>
            <a:r>
              <a:rPr lang="ja-JP" altLang="ja-JP" sz="3200" dirty="0">
                <a:latin typeface="+mn-ea"/>
              </a:rPr>
              <a:t>、</a:t>
            </a:r>
            <a:r>
              <a:rPr lang="en-US" altLang="ja-JP" sz="3200" dirty="0">
                <a:latin typeface="+mn-ea"/>
              </a:rPr>
              <a:t>10)</a:t>
            </a:r>
            <a:r>
              <a:rPr lang="ja-JP" altLang="ja-JP" sz="3200" dirty="0">
                <a:latin typeface="+mn-ea"/>
              </a:rPr>
              <a:t> </a:t>
            </a:r>
            <a:endParaRPr kumimoji="1" lang="ja-JP" altLang="en-US" sz="3200" dirty="0">
              <a:solidFill>
                <a:schemeClr val="tx1">
                  <a:lumMod val="75000"/>
                  <a:lumOff val="25000"/>
                </a:schemeClr>
              </a:solidFill>
              <a:latin typeface="+mn-ea"/>
              <a:cs typeface="Meiryo UI" panose="020B0604030504040204" pitchFamily="50" charset="-128"/>
            </a:endParaRPr>
          </a:p>
        </p:txBody>
      </p:sp>
      <p:grpSp>
        <p:nvGrpSpPr>
          <p:cNvPr id="19" name="グループ化 18"/>
          <p:cNvGrpSpPr/>
          <p:nvPr/>
        </p:nvGrpSpPr>
        <p:grpSpPr>
          <a:xfrm>
            <a:off x="795606" y="2708151"/>
            <a:ext cx="2049921" cy="584775"/>
            <a:chOff x="467544" y="1395752"/>
            <a:chExt cx="1940367" cy="584775"/>
          </a:xfrm>
        </p:grpSpPr>
        <p:sp>
          <p:nvSpPr>
            <p:cNvPr id="20" name="角丸四角形 19"/>
            <p:cNvSpPr/>
            <p:nvPr/>
          </p:nvSpPr>
          <p:spPr>
            <a:xfrm>
              <a:off x="467544" y="1461448"/>
              <a:ext cx="1872208" cy="519079"/>
            </a:xfrm>
            <a:prstGeom prst="roundRect">
              <a:avLst/>
            </a:prstGeom>
            <a:solidFill>
              <a:srgbClr val="39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535703" y="1395752"/>
              <a:ext cx="1872208" cy="584775"/>
            </a:xfrm>
            <a:prstGeom prst="rect">
              <a:avLst/>
            </a:prstGeom>
            <a:noFill/>
          </p:spPr>
          <p:txBody>
            <a:bodyPr wrap="square" rtlCol="0">
              <a:spAutoFit/>
            </a:bodyPr>
            <a:lstStyle/>
            <a:p>
              <a:r>
                <a:rPr kumimoji="1" lang="ja-JP" altLang="en-US" sz="3200" dirty="0" smtClean="0">
                  <a:solidFill>
                    <a:schemeClr val="bg1"/>
                  </a:solidFill>
                  <a:latin typeface="+mn-ea"/>
                  <a:cs typeface="Meiryo UI" panose="020B0604030504040204" pitchFamily="50" charset="-128"/>
                </a:rPr>
                <a:t>使用環境</a:t>
              </a:r>
              <a:endParaRPr kumimoji="1" lang="ja-JP" altLang="en-US" sz="3200" dirty="0">
                <a:solidFill>
                  <a:schemeClr val="bg1"/>
                </a:solidFill>
                <a:latin typeface="+mn-ea"/>
                <a:cs typeface="Meiryo UI" panose="020B0604030504040204" pitchFamily="50" charset="-128"/>
              </a:endParaRPr>
            </a:p>
          </p:txBody>
        </p:sp>
      </p:grpSp>
      <p:sp>
        <p:nvSpPr>
          <p:cNvPr id="22" name="テキスト ボックス 21"/>
          <p:cNvSpPr txBox="1"/>
          <p:nvPr/>
        </p:nvSpPr>
        <p:spPr>
          <a:xfrm>
            <a:off x="2956001" y="2708151"/>
            <a:ext cx="5073479" cy="1077218"/>
          </a:xfrm>
          <a:prstGeom prst="rect">
            <a:avLst/>
          </a:prstGeom>
          <a:noFill/>
        </p:spPr>
        <p:txBody>
          <a:bodyPr wrap="square" rtlCol="0">
            <a:spAutoFit/>
          </a:bodyPr>
          <a:lstStyle/>
          <a:p>
            <a:r>
              <a:rPr kumimoji="1" lang="en-US" altLang="ja-JP" sz="3200" dirty="0" smtClean="0">
                <a:solidFill>
                  <a:schemeClr val="tx1">
                    <a:lumMod val="75000"/>
                    <a:lumOff val="25000"/>
                  </a:schemeClr>
                </a:solidFill>
                <a:latin typeface="+mn-ea"/>
                <a:cs typeface="Meiryo UI" panose="020B0604030504040204" pitchFamily="50" charset="-128"/>
              </a:rPr>
              <a:t>Microsoft®Office</a:t>
            </a:r>
            <a:r>
              <a:rPr lang="en-US" altLang="ja-JP" sz="3200" dirty="0" smtClean="0">
                <a:solidFill>
                  <a:schemeClr val="tx1">
                    <a:lumMod val="75000"/>
                    <a:lumOff val="25000"/>
                  </a:schemeClr>
                </a:solidFill>
                <a:latin typeface="+mn-ea"/>
                <a:cs typeface="Meiryo UI" panose="020B0604030504040204" pitchFamily="50" charset="-128"/>
              </a:rPr>
              <a:t>®2010</a:t>
            </a:r>
            <a:r>
              <a:rPr lang="ja-JP" altLang="en-US" sz="3200" dirty="0" smtClean="0">
                <a:solidFill>
                  <a:schemeClr val="tx1">
                    <a:lumMod val="75000"/>
                    <a:lumOff val="25000"/>
                  </a:schemeClr>
                </a:solidFill>
                <a:latin typeface="+mn-ea"/>
                <a:cs typeface="Meiryo UI" panose="020B0604030504040204" pitchFamily="50" charset="-128"/>
              </a:rPr>
              <a:t>で</a:t>
            </a:r>
            <a:endParaRPr lang="en-US" altLang="ja-JP" sz="3200" dirty="0" smtClean="0">
              <a:solidFill>
                <a:schemeClr val="tx1">
                  <a:lumMod val="75000"/>
                  <a:lumOff val="25000"/>
                </a:schemeClr>
              </a:solidFill>
              <a:latin typeface="+mn-ea"/>
              <a:cs typeface="Meiryo UI" panose="020B0604030504040204" pitchFamily="50" charset="-128"/>
            </a:endParaRPr>
          </a:p>
          <a:p>
            <a:r>
              <a:rPr lang="ja-JP" altLang="en-US" sz="3200" dirty="0" smtClean="0">
                <a:solidFill>
                  <a:schemeClr val="tx1">
                    <a:lumMod val="75000"/>
                    <a:lumOff val="25000"/>
                  </a:schemeClr>
                </a:solidFill>
                <a:latin typeface="+mn-ea"/>
                <a:cs typeface="Meiryo UI" panose="020B0604030504040204" pitchFamily="50" charset="-128"/>
              </a:rPr>
              <a:t>動作確認済み</a:t>
            </a:r>
            <a:endParaRPr kumimoji="1" lang="ja-JP" altLang="en-US" sz="3200" dirty="0">
              <a:solidFill>
                <a:schemeClr val="tx1">
                  <a:lumMod val="75000"/>
                  <a:lumOff val="25000"/>
                </a:schemeClr>
              </a:solidFill>
              <a:latin typeface="+mn-ea"/>
              <a:cs typeface="Meiryo UI" panose="020B0604030504040204" pitchFamily="50" charset="-128"/>
            </a:endParaRPr>
          </a:p>
        </p:txBody>
      </p:sp>
      <p:sp>
        <p:nvSpPr>
          <p:cNvPr id="25" name="テキスト ボックス 24"/>
          <p:cNvSpPr txBox="1"/>
          <p:nvPr/>
        </p:nvSpPr>
        <p:spPr>
          <a:xfrm>
            <a:off x="430464" y="5677972"/>
            <a:ext cx="8304857" cy="523220"/>
          </a:xfrm>
          <a:prstGeom prst="rect">
            <a:avLst/>
          </a:prstGeom>
          <a:solidFill>
            <a:srgbClr val="39BEC5"/>
          </a:solidFill>
        </p:spPr>
        <p:txBody>
          <a:bodyPr wrap="square" rtlCol="0" anchor="ctr">
            <a:spAutoFit/>
          </a:bodyPr>
          <a:lstStyle/>
          <a:p>
            <a:pPr algn="ctr"/>
            <a:r>
              <a:rPr lang="ja-JP" altLang="ja-JP" sz="2800" dirty="0" smtClean="0">
                <a:solidFill>
                  <a:schemeClr val="bg1"/>
                </a:solidFill>
                <a:latin typeface="+mn-ea"/>
              </a:rPr>
              <a:t>ファイル名：</a:t>
            </a:r>
            <a:r>
              <a:rPr lang="en-US" altLang="ja-JP" sz="2800" dirty="0" smtClean="0">
                <a:solidFill>
                  <a:schemeClr val="bg1"/>
                </a:solidFill>
                <a:latin typeface="+mn-ea"/>
              </a:rPr>
              <a:t>A_form40.xlsm</a:t>
            </a:r>
            <a:r>
              <a:rPr lang="ja-JP" altLang="ja-JP" sz="2800" dirty="0" smtClean="0">
                <a:solidFill>
                  <a:schemeClr val="bg1"/>
                </a:solidFill>
                <a:latin typeface="+mn-ea"/>
              </a:rPr>
              <a:t> </a:t>
            </a:r>
            <a:endParaRPr kumimoji="1" lang="ja-JP" altLang="en-US" sz="2800" dirty="0">
              <a:solidFill>
                <a:schemeClr val="bg1"/>
              </a:solidFill>
              <a:latin typeface="+mn-ea"/>
              <a:cs typeface="Meiryo UI" panose="020B0604030504040204" pitchFamily="50" charset="-128"/>
            </a:endParaRPr>
          </a:p>
        </p:txBody>
      </p:sp>
      <p:sp>
        <p:nvSpPr>
          <p:cNvPr id="27" name="テキスト ボックス 26"/>
          <p:cNvSpPr txBox="1"/>
          <p:nvPr/>
        </p:nvSpPr>
        <p:spPr>
          <a:xfrm>
            <a:off x="2626503" y="3906742"/>
            <a:ext cx="6048672" cy="954107"/>
          </a:xfrm>
          <a:prstGeom prst="rect">
            <a:avLst/>
          </a:prstGeom>
          <a:noFill/>
        </p:spPr>
        <p:txBody>
          <a:bodyPr wrap="square" rtlCol="0">
            <a:spAutoFit/>
          </a:bodyPr>
          <a:lstStyle/>
          <a:p>
            <a:r>
              <a:rPr lang="ja-JP" altLang="en-US" sz="2800" dirty="0" smtClean="0">
                <a:solidFill>
                  <a:schemeClr val="tx1">
                    <a:lumMod val="75000"/>
                    <a:lumOff val="25000"/>
                  </a:schemeClr>
                </a:solidFill>
                <a:latin typeface="+mn-ea"/>
                <a:cs typeface="Meiryo UI" panose="020B0604030504040204" pitchFamily="50" charset="-128"/>
              </a:rPr>
              <a:t>＊</a:t>
            </a:r>
            <a:r>
              <a:rPr lang="ja-JP" altLang="ja-JP" sz="2800" dirty="0">
                <a:latin typeface="+mn-ea"/>
              </a:rPr>
              <a:t>マクロを使用　</a:t>
            </a:r>
            <a:endParaRPr lang="en-US" altLang="ja-JP" sz="2800" dirty="0" smtClean="0">
              <a:latin typeface="+mn-ea"/>
            </a:endParaRPr>
          </a:p>
          <a:p>
            <a:r>
              <a:rPr lang="ja-JP" altLang="en-US" sz="2800" dirty="0" smtClean="0">
                <a:latin typeface="+mn-ea"/>
              </a:rPr>
              <a:t>　　　</a:t>
            </a:r>
            <a:r>
              <a:rPr lang="ja-JP" altLang="ja-JP" sz="2800" dirty="0" smtClean="0">
                <a:latin typeface="+mn-ea"/>
              </a:rPr>
              <a:t>→</a:t>
            </a:r>
            <a:r>
              <a:rPr lang="ja-JP" altLang="ja-JP" sz="2800" dirty="0">
                <a:latin typeface="+mn-ea"/>
              </a:rPr>
              <a:t>　マクロの設定を有効にする </a:t>
            </a:r>
            <a:endParaRPr kumimoji="1" lang="ja-JP" altLang="en-US" sz="2800" dirty="0">
              <a:solidFill>
                <a:schemeClr val="tx1">
                  <a:lumMod val="75000"/>
                  <a:lumOff val="25000"/>
                </a:schemeClr>
              </a:solidFill>
              <a:latin typeface="+mn-ea"/>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4</a:t>
            </a:fld>
            <a:endParaRPr kumimoji="1" lang="ja-JP" altLang="en-US"/>
          </a:p>
        </p:txBody>
      </p:sp>
    </p:spTree>
    <p:extLst>
      <p:ext uri="{BB962C8B-B14F-4D97-AF65-F5344CB8AC3E}">
        <p14:creationId xmlns:p14="http://schemas.microsoft.com/office/powerpoint/2010/main" val="1590158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b="1" dirty="0" smtClean="0">
                <a:solidFill>
                  <a:schemeClr val="tx1">
                    <a:lumMod val="65000"/>
                    <a:lumOff val="35000"/>
                  </a:schemeClr>
                </a:solidFill>
                <a:latin typeface="Yu Gothic" charset="-128"/>
                <a:ea typeface="Yu Gothic" charset="-128"/>
                <a:cs typeface="Yu Gothic" charset="-128"/>
              </a:rPr>
              <a:t>特徴</a:t>
            </a:r>
            <a:endParaRPr kumimoji="1" lang="ja-JP" altLang="en-US" b="1" dirty="0">
              <a:solidFill>
                <a:schemeClr val="tx1">
                  <a:lumMod val="65000"/>
                  <a:lumOff val="35000"/>
                </a:schemeClr>
              </a:solidFill>
              <a:latin typeface="Yu Gothic" charset="-128"/>
              <a:ea typeface="Yu Gothic" charset="-128"/>
              <a:cs typeface="Yu Gothic" charset="-128"/>
            </a:endParaRPr>
          </a:p>
        </p:txBody>
      </p:sp>
      <p:sp>
        <p:nvSpPr>
          <p:cNvPr id="3" name="コンテンツ プレースホルダー 2"/>
          <p:cNvSpPr>
            <a:spLocks noGrp="1"/>
          </p:cNvSpPr>
          <p:nvPr>
            <p:ph idx="1"/>
          </p:nvPr>
        </p:nvSpPr>
        <p:spPr>
          <a:xfrm>
            <a:off x="457200" y="1639341"/>
            <a:ext cx="8229600" cy="4525963"/>
          </a:xfrm>
          <a:noFill/>
          <a:ln w="28575">
            <a:solidFill>
              <a:srgbClr val="39BEC5"/>
            </a:solidFill>
          </a:ln>
        </p:spPr>
        <p:txBody>
          <a:bodyPr/>
          <a:lstStyle/>
          <a:p>
            <a:r>
              <a:rPr lang="ja-JP" altLang="ja-JP" dirty="0">
                <a:latin typeface="+mn-ea"/>
              </a:rPr>
              <a:t>データ</a:t>
            </a:r>
            <a:r>
              <a:rPr lang="ja-JP" altLang="ja-JP" dirty="0" smtClean="0">
                <a:latin typeface="+mn-ea"/>
              </a:rPr>
              <a:t>は</a:t>
            </a:r>
            <a:r>
              <a:rPr lang="ja-JP" altLang="en-US" dirty="0" smtClean="0">
                <a:latin typeface="+mn-ea"/>
              </a:rPr>
              <a:t>ユーザーフォームに</a:t>
            </a:r>
            <a:r>
              <a:rPr lang="ja-JP" altLang="ja-JP" dirty="0" smtClean="0">
                <a:latin typeface="+mn-ea"/>
              </a:rPr>
              <a:t>入力</a:t>
            </a:r>
            <a:r>
              <a:rPr lang="ja-JP" altLang="ja-JP" dirty="0">
                <a:latin typeface="+mn-ea"/>
              </a:rPr>
              <a:t>する </a:t>
            </a:r>
            <a:endParaRPr lang="en-US" altLang="ja-JP" dirty="0" smtClean="0">
              <a:latin typeface="+mn-ea"/>
            </a:endParaRPr>
          </a:p>
          <a:p>
            <a:pPr>
              <a:spcBef>
                <a:spcPts val="1368"/>
              </a:spcBef>
            </a:pPr>
            <a:r>
              <a:rPr lang="ja-JP" altLang="ja-JP" dirty="0">
                <a:latin typeface="+mn-ea"/>
              </a:rPr>
              <a:t>ルールの範囲内で</a:t>
            </a:r>
            <a:r>
              <a:rPr lang="ja-JP" altLang="ja-JP" dirty="0" smtClean="0">
                <a:latin typeface="+mn-ea"/>
              </a:rPr>
              <a:t>はデータ</a:t>
            </a:r>
            <a:r>
              <a:rPr lang="ja-JP" altLang="ja-JP" dirty="0">
                <a:latin typeface="+mn-ea"/>
              </a:rPr>
              <a:t>を自由に入力できる </a:t>
            </a:r>
            <a:endParaRPr lang="en-US" altLang="ja-JP" dirty="0" smtClean="0">
              <a:latin typeface="+mn-ea"/>
            </a:endParaRPr>
          </a:p>
          <a:p>
            <a:pPr marL="400050" lvl="1" indent="0">
              <a:buNone/>
            </a:pPr>
            <a:r>
              <a:rPr lang="ja-JP" altLang="ja-JP" dirty="0">
                <a:latin typeface="+mn-ea"/>
              </a:rPr>
              <a:t>→　データの入力を忘れて空白が存在して</a:t>
            </a:r>
            <a:r>
              <a:rPr lang="ja-JP" altLang="ja-JP" dirty="0" smtClean="0">
                <a:latin typeface="+mn-ea"/>
              </a:rPr>
              <a:t>も</a:t>
            </a:r>
            <a:endParaRPr lang="en-US" altLang="ja-JP" dirty="0" smtClean="0">
              <a:latin typeface="+mn-ea"/>
            </a:endParaRPr>
          </a:p>
          <a:p>
            <a:pPr marL="400050" lvl="1" indent="0">
              <a:buNone/>
            </a:pPr>
            <a:r>
              <a:rPr lang="ja-JP" altLang="en-US" dirty="0">
                <a:latin typeface="+mn-ea"/>
              </a:rPr>
              <a:t>　</a:t>
            </a:r>
            <a:r>
              <a:rPr lang="ja-JP" altLang="en-US" dirty="0" smtClean="0">
                <a:latin typeface="+mn-ea"/>
              </a:rPr>
              <a:t>　</a:t>
            </a:r>
            <a:r>
              <a:rPr lang="ja-JP" altLang="ja-JP" dirty="0" smtClean="0">
                <a:latin typeface="+mn-ea"/>
              </a:rPr>
              <a:t>エラーに</a:t>
            </a:r>
            <a:r>
              <a:rPr lang="ja-JP" altLang="ja-JP" dirty="0">
                <a:latin typeface="+mn-ea"/>
              </a:rPr>
              <a:t>ならないので注意 </a:t>
            </a:r>
            <a:endParaRPr lang="en-US" altLang="ja-JP" dirty="0" smtClean="0">
              <a:latin typeface="+mn-ea"/>
            </a:endParaRPr>
          </a:p>
          <a:p>
            <a:pPr>
              <a:lnSpc>
                <a:spcPct val="150000"/>
              </a:lnSpc>
            </a:pPr>
            <a:r>
              <a:rPr lang="ja-JP" altLang="en-US" dirty="0" smtClean="0">
                <a:latin typeface="+mn-ea"/>
              </a:rPr>
              <a:t>モニタの小さいパソコンでも入力がしやすいように改良</a:t>
            </a:r>
            <a:r>
              <a:rPr lang="ja-JP" altLang="ja-JP" dirty="0" smtClean="0">
                <a:latin typeface="+mn-ea"/>
              </a:rPr>
              <a:t> </a:t>
            </a:r>
            <a:endParaRPr kumimoji="1" lang="ja-JP" altLang="en-US" dirty="0">
              <a:latin typeface="+mn-ea"/>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5</a:t>
            </a:fld>
            <a:endParaRPr kumimoji="1" lang="ja-JP" altLang="en-US"/>
          </a:p>
        </p:txBody>
      </p:sp>
    </p:spTree>
    <p:extLst>
      <p:ext uri="{BB962C8B-B14F-4D97-AF65-F5344CB8AC3E}">
        <p14:creationId xmlns:p14="http://schemas.microsoft.com/office/powerpoint/2010/main" val="3192309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720080"/>
          </a:xfrm>
        </p:spPr>
        <p:txBody>
          <a:bodyPr>
            <a:normAutofit fontScale="90000"/>
          </a:bodyPr>
          <a:lstStyle/>
          <a:p>
            <a:r>
              <a:rPr kumimoji="1" lang="ja-JP" altLang="en-US" b="1" dirty="0" smtClean="0">
                <a:solidFill>
                  <a:schemeClr val="tx1">
                    <a:lumMod val="65000"/>
                    <a:lumOff val="35000"/>
                  </a:schemeClr>
                </a:solidFill>
                <a:latin typeface="Yu Gothic" charset="-128"/>
                <a:ea typeface="Yu Gothic" charset="-128"/>
                <a:cs typeface="Yu Gothic" charset="-128"/>
              </a:rPr>
              <a:t>ユーザーフォームの構成</a:t>
            </a:r>
            <a:endParaRPr kumimoji="1" lang="ja-JP" altLang="en-US" b="1" dirty="0">
              <a:solidFill>
                <a:schemeClr val="tx1">
                  <a:lumMod val="65000"/>
                  <a:lumOff val="35000"/>
                </a:schemeClr>
              </a:solidFill>
              <a:latin typeface="Yu Gothic" charset="-128"/>
              <a:ea typeface="Yu Gothic" charset="-128"/>
              <a:cs typeface="Yu Gothic" charset="-128"/>
            </a:endParaRPr>
          </a:p>
        </p:txBody>
      </p:sp>
      <p:grpSp>
        <p:nvGrpSpPr>
          <p:cNvPr id="45" name="図形グループ 44"/>
          <p:cNvGrpSpPr/>
          <p:nvPr/>
        </p:nvGrpSpPr>
        <p:grpSpPr>
          <a:xfrm>
            <a:off x="1038821" y="1207037"/>
            <a:ext cx="7011856" cy="1534806"/>
            <a:chOff x="1308612" y="4298529"/>
            <a:chExt cx="7011856" cy="1534806"/>
          </a:xfrm>
        </p:grpSpPr>
        <p:sp>
          <p:nvSpPr>
            <p:cNvPr id="39" name="テキスト ボックス 38"/>
            <p:cNvSpPr txBox="1"/>
            <p:nvPr/>
          </p:nvSpPr>
          <p:spPr>
            <a:xfrm>
              <a:off x="1308612" y="4298529"/>
              <a:ext cx="7011856" cy="523220"/>
            </a:xfrm>
            <a:prstGeom prst="rect">
              <a:avLst/>
            </a:prstGeom>
            <a:noFill/>
          </p:spPr>
          <p:txBody>
            <a:bodyPr wrap="none" rtlCol="0">
              <a:spAutoFit/>
            </a:bodyPr>
            <a:lstStyle/>
            <a:p>
              <a:r>
                <a:rPr lang="en-US" altLang="ja-JP" sz="2800" dirty="0" smtClean="0">
                  <a:latin typeface="+mn-ea"/>
                </a:rPr>
                <a:t>1</a:t>
              </a:r>
              <a:r>
                <a:rPr lang="en-US" altLang="ja-JP" sz="2800" dirty="0">
                  <a:latin typeface="+mn-ea"/>
                </a:rPr>
                <a:t>6</a:t>
              </a:r>
              <a:r>
                <a:rPr lang="ja-JP" altLang="ja-JP" sz="2800" dirty="0" smtClean="0">
                  <a:latin typeface="+mn-ea"/>
                </a:rPr>
                <a:t>枚の</a:t>
              </a:r>
              <a:r>
                <a:rPr lang="ja-JP" altLang="en-US" sz="2800" dirty="0" smtClean="0">
                  <a:latin typeface="+mn-ea"/>
                </a:rPr>
                <a:t>ユーザーフォーム</a:t>
              </a:r>
              <a:r>
                <a:rPr lang="ja-JP" altLang="ja-JP" sz="2800" dirty="0" smtClean="0">
                  <a:latin typeface="+mn-ea"/>
                </a:rPr>
                <a:t>から</a:t>
              </a:r>
              <a:r>
                <a:rPr lang="ja-JP" altLang="ja-JP" sz="2800" dirty="0">
                  <a:latin typeface="+mn-ea"/>
                </a:rPr>
                <a:t>構成されて</a:t>
              </a:r>
              <a:r>
                <a:rPr lang="ja-JP" altLang="ja-JP" sz="2800" dirty="0" smtClean="0">
                  <a:latin typeface="+mn-ea"/>
                </a:rPr>
                <a:t>いる </a:t>
              </a:r>
              <a:endParaRPr kumimoji="1" lang="ja-JP" altLang="en-US" sz="2800" dirty="0">
                <a:latin typeface="+mn-ea"/>
              </a:endParaRPr>
            </a:p>
          </p:txBody>
        </p:sp>
        <p:sp>
          <p:nvSpPr>
            <p:cNvPr id="41" name="テキスト ボックス 40"/>
            <p:cNvSpPr txBox="1"/>
            <p:nvPr/>
          </p:nvSpPr>
          <p:spPr>
            <a:xfrm>
              <a:off x="1308612" y="4796877"/>
              <a:ext cx="4588115" cy="523220"/>
            </a:xfrm>
            <a:prstGeom prst="rect">
              <a:avLst/>
            </a:prstGeom>
            <a:noFill/>
          </p:spPr>
          <p:txBody>
            <a:bodyPr wrap="none" rtlCol="0">
              <a:spAutoFit/>
            </a:bodyPr>
            <a:lstStyle/>
            <a:p>
              <a:r>
                <a:rPr lang="en-US" altLang="ja-JP" sz="2800" dirty="0" smtClean="0">
                  <a:latin typeface="+mn-ea"/>
                </a:rPr>
                <a:t>	</a:t>
              </a:r>
              <a:r>
                <a:rPr lang="ja-JP" altLang="en-US" sz="2800" dirty="0" smtClean="0">
                  <a:latin typeface="+mn-ea"/>
                </a:rPr>
                <a:t>カテゴリーＡ　</a:t>
              </a:r>
              <a:r>
                <a:rPr lang="en-US" altLang="ja-JP" sz="2800" dirty="0" smtClean="0">
                  <a:latin typeface="+mn-ea"/>
                </a:rPr>
                <a:t>16</a:t>
              </a:r>
              <a:r>
                <a:rPr lang="ja-JP" altLang="en-US" sz="2800" dirty="0" smtClean="0">
                  <a:latin typeface="+mn-ea"/>
                </a:rPr>
                <a:t>枚入力</a:t>
              </a:r>
              <a:endParaRPr kumimoji="1" lang="ja-JP" altLang="en-US" sz="2800" dirty="0">
                <a:latin typeface="+mn-ea"/>
              </a:endParaRPr>
            </a:p>
          </p:txBody>
        </p:sp>
        <p:sp>
          <p:nvSpPr>
            <p:cNvPr id="42" name="テキスト ボックス 41"/>
            <p:cNvSpPr txBox="1"/>
            <p:nvPr/>
          </p:nvSpPr>
          <p:spPr>
            <a:xfrm>
              <a:off x="1308612" y="5310115"/>
              <a:ext cx="4610558" cy="523220"/>
            </a:xfrm>
            <a:prstGeom prst="rect">
              <a:avLst/>
            </a:prstGeom>
            <a:noFill/>
          </p:spPr>
          <p:txBody>
            <a:bodyPr wrap="none" rtlCol="0">
              <a:spAutoFit/>
            </a:bodyPr>
            <a:lstStyle/>
            <a:p>
              <a:r>
                <a:rPr lang="en-US" altLang="ja-JP" sz="2800" dirty="0" smtClean="0">
                  <a:latin typeface="+mn-ea"/>
                </a:rPr>
                <a:t>	</a:t>
              </a:r>
              <a:r>
                <a:rPr lang="ja-JP" altLang="en-US" sz="2800" dirty="0" smtClean="0">
                  <a:latin typeface="+mn-ea"/>
                </a:rPr>
                <a:t>カテゴリーＢ　</a:t>
              </a:r>
              <a:r>
                <a:rPr lang="en-US" altLang="ja-JP" sz="2800" dirty="0" smtClean="0">
                  <a:latin typeface="+mn-ea"/>
                </a:rPr>
                <a:t>12</a:t>
              </a:r>
              <a:r>
                <a:rPr lang="ja-JP" altLang="en-US" sz="2800" dirty="0" smtClean="0">
                  <a:latin typeface="+mn-ea"/>
                </a:rPr>
                <a:t>枚入力</a:t>
              </a:r>
              <a:endParaRPr kumimoji="1" lang="ja-JP" altLang="en-US" sz="2800" dirty="0">
                <a:latin typeface="+mn-ea"/>
              </a:endParaRPr>
            </a:p>
          </p:txBody>
        </p:sp>
      </p:gr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6</a:t>
            </a:fld>
            <a:endParaRPr kumimoji="1" lang="ja-JP" altLang="en-US"/>
          </a:p>
        </p:txBody>
      </p:sp>
      <p:sp>
        <p:nvSpPr>
          <p:cNvPr id="5" name="テキスト ボックス 4"/>
          <p:cNvSpPr txBox="1"/>
          <p:nvPr/>
        </p:nvSpPr>
        <p:spPr>
          <a:xfrm>
            <a:off x="3332878" y="677887"/>
            <a:ext cx="1723549" cy="461665"/>
          </a:xfrm>
          <a:prstGeom prst="rect">
            <a:avLst/>
          </a:prstGeom>
          <a:noFill/>
        </p:spPr>
        <p:txBody>
          <a:bodyPr wrap="none" rtlCol="0">
            <a:spAutoFit/>
          </a:bodyPr>
          <a:lstStyle/>
          <a:p>
            <a:r>
              <a:rPr kumimoji="1" lang="ja-JP" altLang="en-US" sz="2400" dirty="0" smtClean="0"/>
              <a:t>（入力画面）</a:t>
            </a:r>
            <a:endParaRPr kumimoji="1" lang="ja-JP" altLang="en-US" sz="2400" dirty="0"/>
          </a:p>
        </p:txBody>
      </p:sp>
      <p:pic>
        <p:nvPicPr>
          <p:cNvPr id="4" name="図 3"/>
          <p:cNvPicPr>
            <a:picLocks noChangeAspect="1"/>
          </p:cNvPicPr>
          <p:nvPr/>
        </p:nvPicPr>
        <p:blipFill>
          <a:blip r:embed="rId2"/>
          <a:stretch>
            <a:fillRect/>
          </a:stretch>
        </p:blipFill>
        <p:spPr>
          <a:xfrm>
            <a:off x="1970787" y="2687077"/>
            <a:ext cx="5215890" cy="4130421"/>
          </a:xfrm>
          <a:prstGeom prst="rect">
            <a:avLst/>
          </a:prstGeom>
        </p:spPr>
      </p:pic>
    </p:spTree>
    <p:extLst>
      <p:ext uri="{BB962C8B-B14F-4D97-AF65-F5344CB8AC3E}">
        <p14:creationId xmlns:p14="http://schemas.microsoft.com/office/powerpoint/2010/main" val="2681299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069" y="3254031"/>
            <a:ext cx="1209844" cy="266737"/>
          </a:xfrm>
          <a:prstGeom prst="rect">
            <a:avLst/>
          </a:prstGeom>
        </p:spPr>
      </p:pic>
      <p:sp>
        <p:nvSpPr>
          <p:cNvPr id="2" name="タイトル 1"/>
          <p:cNvSpPr>
            <a:spLocks noGrp="1"/>
          </p:cNvSpPr>
          <p:nvPr>
            <p:ph type="title"/>
          </p:nvPr>
        </p:nvSpPr>
        <p:spPr>
          <a:xfrm>
            <a:off x="457200" y="188640"/>
            <a:ext cx="8229600" cy="720080"/>
          </a:xfrm>
        </p:spPr>
        <p:txBody>
          <a:bodyPr>
            <a:normAutofit fontScale="90000"/>
          </a:bodyPr>
          <a:lstStyle/>
          <a:p>
            <a:r>
              <a:rPr kumimoji="1" lang="ja-JP" altLang="en-US" b="1" dirty="0" smtClean="0">
                <a:solidFill>
                  <a:schemeClr val="tx1">
                    <a:lumMod val="65000"/>
                    <a:lumOff val="35000"/>
                  </a:schemeClr>
                </a:solidFill>
                <a:latin typeface="Yu Gothic" charset="-128"/>
                <a:ea typeface="Yu Gothic" charset="-128"/>
                <a:cs typeface="Yu Gothic" charset="-128"/>
              </a:rPr>
              <a:t>ユーザーフォームの説明</a:t>
            </a:r>
            <a:r>
              <a:rPr kumimoji="1" lang="en-US" altLang="ja-JP" b="1" dirty="0" smtClean="0">
                <a:solidFill>
                  <a:schemeClr val="tx1">
                    <a:lumMod val="65000"/>
                    <a:lumOff val="35000"/>
                  </a:schemeClr>
                </a:solidFill>
                <a:latin typeface="Yu Gothic" charset="-128"/>
                <a:ea typeface="Yu Gothic" charset="-128"/>
                <a:cs typeface="Yu Gothic" charset="-128"/>
              </a:rPr>
              <a:t>1</a:t>
            </a:r>
            <a:endParaRPr kumimoji="1" lang="ja-JP" altLang="en-US" b="1" dirty="0">
              <a:solidFill>
                <a:schemeClr val="tx1">
                  <a:lumMod val="65000"/>
                  <a:lumOff val="35000"/>
                </a:schemeClr>
              </a:solidFill>
              <a:latin typeface="Yu Gothic" charset="-128"/>
              <a:ea typeface="Yu Gothic" charset="-128"/>
              <a:cs typeface="Yu Gothic" charset="-128"/>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7</a:t>
            </a:fld>
            <a:endParaRPr kumimoji="1" lang="ja-JP" altLang="en-US"/>
          </a:p>
        </p:txBody>
      </p:sp>
      <p:sp>
        <p:nvSpPr>
          <p:cNvPr id="4" name="テキスト ボックス 3"/>
          <p:cNvSpPr txBox="1"/>
          <p:nvPr/>
        </p:nvSpPr>
        <p:spPr>
          <a:xfrm>
            <a:off x="204693" y="908720"/>
            <a:ext cx="6556603" cy="523220"/>
          </a:xfrm>
          <a:prstGeom prst="rect">
            <a:avLst/>
          </a:prstGeom>
          <a:noFill/>
        </p:spPr>
        <p:txBody>
          <a:bodyPr wrap="none" rtlCol="0">
            <a:spAutoFit/>
          </a:bodyPr>
          <a:lstStyle/>
          <a:p>
            <a:r>
              <a:rPr kumimoji="1" lang="ja-JP" altLang="en-US" sz="2800" dirty="0" smtClean="0"/>
              <a:t>ユーザーフォームを構成するコントロール</a:t>
            </a:r>
            <a:r>
              <a:rPr kumimoji="1" lang="en-US" altLang="ja-JP" sz="2800" dirty="0" smtClean="0"/>
              <a:t>1</a:t>
            </a:r>
            <a:endParaRPr kumimoji="1" lang="ja-JP" altLang="en-US" sz="2800" dirty="0"/>
          </a:p>
        </p:txBody>
      </p:sp>
      <p:sp>
        <p:nvSpPr>
          <p:cNvPr id="5" name="テキスト ボックス 4"/>
          <p:cNvSpPr txBox="1"/>
          <p:nvPr/>
        </p:nvSpPr>
        <p:spPr>
          <a:xfrm>
            <a:off x="563216" y="2039862"/>
            <a:ext cx="8123584" cy="369332"/>
          </a:xfrm>
          <a:prstGeom prst="rect">
            <a:avLst/>
          </a:prstGeom>
          <a:noFill/>
        </p:spPr>
        <p:txBody>
          <a:bodyPr wrap="square" rtlCol="0">
            <a:spAutoFit/>
          </a:bodyPr>
          <a:lstStyle/>
          <a:p>
            <a:r>
              <a:rPr lang="ja-JP" altLang="en-US" dirty="0" smtClean="0"/>
              <a:t>ボタンをクリックすると、ユーザーフォームを開いたり、データを保存したりする。</a:t>
            </a:r>
            <a:endParaRPr lang="en-US" altLang="ja-JP" dirty="0" smtClean="0"/>
          </a:p>
        </p:txBody>
      </p:sp>
      <p:sp>
        <p:nvSpPr>
          <p:cNvPr id="6" name="テキスト ボックス 5"/>
          <p:cNvSpPr txBox="1"/>
          <p:nvPr/>
        </p:nvSpPr>
        <p:spPr>
          <a:xfrm>
            <a:off x="260656" y="1509247"/>
            <a:ext cx="1534394" cy="369332"/>
          </a:xfrm>
          <a:prstGeom prst="rect">
            <a:avLst/>
          </a:prstGeom>
          <a:noFill/>
        </p:spPr>
        <p:txBody>
          <a:bodyPr wrap="none" rtlCol="0">
            <a:spAutoFit/>
          </a:bodyPr>
          <a:lstStyle/>
          <a:p>
            <a:r>
              <a:rPr kumimoji="1" lang="ja-JP" altLang="en-US" b="1" dirty="0" smtClean="0"/>
              <a:t>コマンドボタン</a:t>
            </a:r>
            <a:endParaRPr kumimoji="1" lang="ja-JP" altLang="en-US" b="1" dirty="0"/>
          </a:p>
        </p:txBody>
      </p:sp>
      <p:sp>
        <p:nvSpPr>
          <p:cNvPr id="13" name="テキスト ボックス 12"/>
          <p:cNvSpPr txBox="1"/>
          <p:nvPr/>
        </p:nvSpPr>
        <p:spPr>
          <a:xfrm>
            <a:off x="304382" y="2724365"/>
            <a:ext cx="1577676" cy="369332"/>
          </a:xfrm>
          <a:prstGeom prst="rect">
            <a:avLst/>
          </a:prstGeom>
          <a:noFill/>
        </p:spPr>
        <p:txBody>
          <a:bodyPr wrap="none" rtlCol="0">
            <a:spAutoFit/>
          </a:bodyPr>
          <a:lstStyle/>
          <a:p>
            <a:r>
              <a:rPr kumimoji="1" lang="ja-JP" altLang="en-US" b="1" dirty="0" smtClean="0"/>
              <a:t>コンボボックス</a:t>
            </a:r>
            <a:endParaRPr kumimoji="1" lang="ja-JP" altLang="en-US" b="1" dirty="0"/>
          </a:p>
        </p:txBody>
      </p:sp>
      <p:sp>
        <p:nvSpPr>
          <p:cNvPr id="9" name="楕円 8"/>
          <p:cNvSpPr>
            <a:spLocks noChangeAspect="1"/>
          </p:cNvSpPr>
          <p:nvPr/>
        </p:nvSpPr>
        <p:spPr>
          <a:xfrm>
            <a:off x="1840188" y="3140968"/>
            <a:ext cx="500773" cy="5007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680846" y="3684571"/>
            <a:ext cx="819455" cy="338554"/>
          </a:xfrm>
          <a:prstGeom prst="rect">
            <a:avLst/>
          </a:prstGeom>
          <a:noFill/>
        </p:spPr>
        <p:txBody>
          <a:bodyPr wrap="none" rtlCol="0">
            <a:spAutoFit/>
          </a:bodyPr>
          <a:lstStyle/>
          <a:p>
            <a:r>
              <a:rPr kumimoji="1" lang="ja-JP" altLang="en-US" sz="1600" b="1" dirty="0" smtClean="0">
                <a:solidFill>
                  <a:srgbClr val="FF0000"/>
                </a:solidFill>
              </a:rPr>
              <a:t>クリック</a:t>
            </a:r>
            <a:endParaRPr kumimoji="1" lang="ja-JP" altLang="en-US" sz="1600" b="1" dirty="0">
              <a:solidFill>
                <a:srgbClr val="FF0000"/>
              </a:solidFill>
            </a:endParaRPr>
          </a:p>
        </p:txBody>
      </p:sp>
      <p:cxnSp>
        <p:nvCxnSpPr>
          <p:cNvPr id="17" name="直線矢印コネクタ 16"/>
          <p:cNvCxnSpPr/>
          <p:nvPr/>
        </p:nvCxnSpPr>
        <p:spPr>
          <a:xfrm>
            <a:off x="2542158" y="3391354"/>
            <a:ext cx="634454" cy="0"/>
          </a:xfrm>
          <a:prstGeom prst="straightConnector1">
            <a:avLst/>
          </a:prstGeom>
          <a:ln>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5375167" y="3238038"/>
            <a:ext cx="3517313" cy="1477328"/>
          </a:xfrm>
          <a:prstGeom prst="rect">
            <a:avLst/>
          </a:prstGeom>
          <a:noFill/>
        </p:spPr>
        <p:txBody>
          <a:bodyPr wrap="square" rtlCol="0">
            <a:spAutoFit/>
          </a:bodyPr>
          <a:lstStyle/>
          <a:p>
            <a:r>
              <a:rPr lang="ja-JP" altLang="en-US" dirty="0"/>
              <a:t>項目</a:t>
            </a:r>
            <a:r>
              <a:rPr lang="ja-JP" altLang="en-US" dirty="0" smtClean="0"/>
              <a:t>を選択する。</a:t>
            </a:r>
            <a:endParaRPr lang="en-US" altLang="ja-JP" dirty="0" smtClean="0"/>
          </a:p>
          <a:p>
            <a:r>
              <a:rPr kumimoji="1" lang="ja-JP" altLang="en-US" dirty="0"/>
              <a:t>基本的</a:t>
            </a:r>
            <a:r>
              <a:rPr kumimoji="1" lang="ja-JP" altLang="en-US" dirty="0" smtClean="0"/>
              <a:t>には選択項目以外は入力不可にしてあるが、樹種のコンボボックスは選択項目以外も入力できる。</a:t>
            </a:r>
            <a:endParaRPr kumimoji="1" lang="ja-JP" altLang="en-US" dirty="0"/>
          </a:p>
        </p:txBody>
      </p:sp>
      <p:sp>
        <p:nvSpPr>
          <p:cNvPr id="20" name="テキスト ボックス 19"/>
          <p:cNvSpPr txBox="1"/>
          <p:nvPr/>
        </p:nvSpPr>
        <p:spPr>
          <a:xfrm>
            <a:off x="568913" y="4735777"/>
            <a:ext cx="7034298" cy="369332"/>
          </a:xfrm>
          <a:prstGeom prst="rect">
            <a:avLst/>
          </a:prstGeom>
          <a:noFill/>
        </p:spPr>
        <p:txBody>
          <a:bodyPr wrap="none" rtlCol="0">
            <a:spAutoFit/>
          </a:bodyPr>
          <a:lstStyle/>
          <a:p>
            <a:r>
              <a:rPr kumimoji="1" lang="ja-JP" altLang="en-US" dirty="0" smtClean="0"/>
              <a:t>例外：樹種（倒木、立枯木、根株、周囲立木のユーザーフォームにある）</a:t>
            </a:r>
            <a:endParaRPr kumimoji="1" lang="ja-JP" altLang="en-US" dirty="0"/>
          </a:p>
        </p:txBody>
      </p:sp>
      <p:sp>
        <p:nvSpPr>
          <p:cNvPr id="21" name="テキスト ボックス 20"/>
          <p:cNvSpPr txBox="1"/>
          <p:nvPr/>
        </p:nvSpPr>
        <p:spPr>
          <a:xfrm>
            <a:off x="3101774" y="5371472"/>
            <a:ext cx="5790706" cy="92333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smtClean="0"/>
              <a:t>選択項目以外も入力可</a:t>
            </a:r>
            <a:endParaRPr kumimoji="1" lang="en-US" altLang="ja-JP" dirty="0" smtClean="0"/>
          </a:p>
          <a:p>
            <a:pPr marL="285750" indent="-285750">
              <a:buFont typeface="Arial" panose="020B0604020202020204" pitchFamily="34" charset="0"/>
              <a:buChar char="•"/>
            </a:pPr>
            <a:r>
              <a:rPr lang="ja-JP" altLang="en-US" dirty="0"/>
              <a:t>他</a:t>
            </a:r>
            <a:r>
              <a:rPr lang="ja-JP" altLang="en-US" dirty="0" smtClean="0"/>
              <a:t>のコンボボックスとテキストボックスからコピー＆ペーストもできる</a:t>
            </a:r>
            <a:endParaRPr kumimoji="1" lang="ja-JP" altLang="en-US" dirty="0"/>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2914" y="1412653"/>
            <a:ext cx="1333686" cy="533474"/>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7809" y="3254031"/>
            <a:ext cx="1552792" cy="819264"/>
          </a:xfrm>
          <a:prstGeom prst="rect">
            <a:avLst/>
          </a:prstGeom>
        </p:spPr>
      </p:pic>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7072" y="5057052"/>
            <a:ext cx="1028844" cy="1800476"/>
          </a:xfrm>
          <a:prstGeom prst="rect">
            <a:avLst/>
          </a:prstGeom>
        </p:spPr>
      </p:pic>
    </p:spTree>
    <p:extLst>
      <p:ext uri="{BB962C8B-B14F-4D97-AF65-F5344CB8AC3E}">
        <p14:creationId xmlns:p14="http://schemas.microsoft.com/office/powerpoint/2010/main" val="761491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720080"/>
          </a:xfrm>
        </p:spPr>
        <p:txBody>
          <a:bodyPr>
            <a:normAutofit fontScale="90000"/>
          </a:bodyPr>
          <a:lstStyle/>
          <a:p>
            <a:r>
              <a:rPr kumimoji="1" lang="ja-JP" altLang="en-US" b="1" dirty="0" smtClean="0">
                <a:solidFill>
                  <a:schemeClr val="tx1">
                    <a:lumMod val="65000"/>
                    <a:lumOff val="35000"/>
                  </a:schemeClr>
                </a:solidFill>
                <a:latin typeface="Yu Gothic" charset="-128"/>
                <a:ea typeface="Yu Gothic" charset="-128"/>
                <a:cs typeface="Yu Gothic" charset="-128"/>
              </a:rPr>
              <a:t>ユーザーフォームの説明２</a:t>
            </a:r>
            <a:endParaRPr kumimoji="1" lang="ja-JP" altLang="en-US" b="1" dirty="0">
              <a:solidFill>
                <a:schemeClr val="tx1">
                  <a:lumMod val="65000"/>
                  <a:lumOff val="35000"/>
                </a:schemeClr>
              </a:solidFill>
              <a:latin typeface="Yu Gothic" charset="-128"/>
              <a:ea typeface="Yu Gothic" charset="-128"/>
              <a:cs typeface="Yu Gothic" charset="-128"/>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8</a:t>
            </a:fld>
            <a:endParaRPr kumimoji="1" lang="ja-JP" altLang="en-US"/>
          </a:p>
        </p:txBody>
      </p:sp>
      <p:sp>
        <p:nvSpPr>
          <p:cNvPr id="4" name="テキスト ボックス 3"/>
          <p:cNvSpPr txBox="1"/>
          <p:nvPr/>
        </p:nvSpPr>
        <p:spPr>
          <a:xfrm>
            <a:off x="204693" y="908720"/>
            <a:ext cx="6556603" cy="523220"/>
          </a:xfrm>
          <a:prstGeom prst="rect">
            <a:avLst/>
          </a:prstGeom>
          <a:noFill/>
        </p:spPr>
        <p:txBody>
          <a:bodyPr wrap="none" rtlCol="0">
            <a:spAutoFit/>
          </a:bodyPr>
          <a:lstStyle/>
          <a:p>
            <a:r>
              <a:rPr kumimoji="1" lang="ja-JP" altLang="en-US" sz="2800" dirty="0" smtClean="0"/>
              <a:t>ユーザーフォームを構成するコントロール２</a:t>
            </a:r>
            <a:endParaRPr kumimoji="1" lang="ja-JP" altLang="en-US" sz="2800" dirty="0"/>
          </a:p>
        </p:txBody>
      </p:sp>
      <p:pic>
        <p:nvPicPr>
          <p:cNvPr id="18" name="図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693" y="2940892"/>
            <a:ext cx="8755650" cy="1622334"/>
          </a:xfrm>
          <a:prstGeom prst="rect">
            <a:avLst/>
          </a:prstGeom>
        </p:spPr>
      </p:pic>
      <p:sp>
        <p:nvSpPr>
          <p:cNvPr id="7" name="正方形/長方形 6"/>
          <p:cNvSpPr/>
          <p:nvPr/>
        </p:nvSpPr>
        <p:spPr>
          <a:xfrm>
            <a:off x="6084168" y="3429000"/>
            <a:ext cx="2876175" cy="12241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4165661" y="1449150"/>
            <a:ext cx="1760418" cy="369332"/>
          </a:xfrm>
          <a:prstGeom prst="rect">
            <a:avLst/>
          </a:prstGeom>
          <a:noFill/>
        </p:spPr>
        <p:txBody>
          <a:bodyPr wrap="none" rtlCol="0">
            <a:spAutoFit/>
          </a:bodyPr>
          <a:lstStyle/>
          <a:p>
            <a:r>
              <a:rPr lang="ja-JP" altLang="en-US" b="1" dirty="0" smtClean="0"/>
              <a:t>テキストボックス</a:t>
            </a:r>
            <a:endParaRPr kumimoji="1" lang="ja-JP" altLang="en-US" b="1" dirty="0"/>
          </a:p>
        </p:txBody>
      </p:sp>
      <p:sp>
        <p:nvSpPr>
          <p:cNvPr id="23" name="テキスト ボックス 22"/>
          <p:cNvSpPr txBox="1"/>
          <p:nvPr/>
        </p:nvSpPr>
        <p:spPr>
          <a:xfrm>
            <a:off x="4162311" y="1791679"/>
            <a:ext cx="4874185" cy="1200329"/>
          </a:xfrm>
          <a:prstGeom prst="rect">
            <a:avLst/>
          </a:prstGeom>
          <a:noFill/>
        </p:spPr>
        <p:txBody>
          <a:bodyPr wrap="square" rtlCol="0">
            <a:spAutoFit/>
          </a:bodyPr>
          <a:lstStyle/>
          <a:p>
            <a:r>
              <a:rPr lang="ja-JP" altLang="en-US" dirty="0" smtClean="0"/>
              <a:t>野帳データをキーボードから直接入力</a:t>
            </a:r>
            <a:endParaRPr lang="en-US" altLang="ja-JP" dirty="0" smtClean="0"/>
          </a:p>
          <a:p>
            <a:r>
              <a:rPr lang="en-US" altLang="ja-JP" dirty="0"/>
              <a:t>Microsoft </a:t>
            </a:r>
            <a:r>
              <a:rPr lang="en-US" altLang="ja-JP" dirty="0" smtClean="0"/>
              <a:t>IME</a:t>
            </a:r>
            <a:r>
              <a:rPr lang="ja-JP" altLang="en-US" dirty="0" smtClean="0"/>
              <a:t>を使用であれば、数値入力のテキストボックスは半角、日本語を入力のテキストボックスはひらがなを設定済み</a:t>
            </a:r>
            <a:endParaRPr lang="en-US" altLang="ja-JP" dirty="0" smtClean="0"/>
          </a:p>
        </p:txBody>
      </p:sp>
      <p:cxnSp>
        <p:nvCxnSpPr>
          <p:cNvPr id="10" name="直線コネクタ 9"/>
          <p:cNvCxnSpPr/>
          <p:nvPr/>
        </p:nvCxnSpPr>
        <p:spPr>
          <a:xfrm>
            <a:off x="6761296" y="2932711"/>
            <a:ext cx="186968" cy="4962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510208" y="5661324"/>
            <a:ext cx="4061792" cy="1200329"/>
          </a:xfrm>
          <a:prstGeom prst="rect">
            <a:avLst/>
          </a:prstGeom>
          <a:noFill/>
        </p:spPr>
        <p:txBody>
          <a:bodyPr wrap="square" rtlCol="0">
            <a:spAutoFit/>
          </a:bodyPr>
          <a:lstStyle/>
          <a:p>
            <a:r>
              <a:rPr lang="ja-JP" altLang="en-US" dirty="0" smtClean="0"/>
              <a:t>確認</a:t>
            </a:r>
            <a:endParaRPr lang="en-US" altLang="ja-JP" dirty="0" smtClean="0"/>
          </a:p>
          <a:p>
            <a:r>
              <a:rPr lang="ja-JP" altLang="en-US" dirty="0" smtClean="0"/>
              <a:t>空欄のチェックボックスをクリックすると、✔がつき、もう一度クリックすると、空欄に戻る</a:t>
            </a:r>
            <a:endParaRPr lang="en-US" altLang="ja-JP" dirty="0" smtClean="0"/>
          </a:p>
        </p:txBody>
      </p:sp>
      <p:sp>
        <p:nvSpPr>
          <p:cNvPr id="27" name="テキスト ボックス 26"/>
          <p:cNvSpPr txBox="1"/>
          <p:nvPr/>
        </p:nvSpPr>
        <p:spPr>
          <a:xfrm>
            <a:off x="510208" y="5316304"/>
            <a:ext cx="1710725" cy="369332"/>
          </a:xfrm>
          <a:prstGeom prst="rect">
            <a:avLst/>
          </a:prstGeom>
          <a:noFill/>
        </p:spPr>
        <p:txBody>
          <a:bodyPr wrap="none" rtlCol="0">
            <a:spAutoFit/>
          </a:bodyPr>
          <a:lstStyle/>
          <a:p>
            <a:r>
              <a:rPr kumimoji="1" lang="ja-JP" altLang="en-US" b="1" dirty="0" smtClean="0"/>
              <a:t>チェックボックス</a:t>
            </a:r>
            <a:endParaRPr kumimoji="1" lang="ja-JP" altLang="en-US" b="1" dirty="0"/>
          </a:p>
        </p:txBody>
      </p:sp>
      <p:sp>
        <p:nvSpPr>
          <p:cNvPr id="28" name="テキスト ボックス 27"/>
          <p:cNvSpPr txBox="1"/>
          <p:nvPr/>
        </p:nvSpPr>
        <p:spPr>
          <a:xfrm>
            <a:off x="2752443" y="5107326"/>
            <a:ext cx="3168352" cy="369332"/>
          </a:xfrm>
          <a:prstGeom prst="rect">
            <a:avLst/>
          </a:prstGeom>
          <a:noFill/>
        </p:spPr>
        <p:txBody>
          <a:bodyPr wrap="square" rtlCol="0">
            <a:spAutoFit/>
          </a:bodyPr>
          <a:lstStyle/>
          <a:p>
            <a:r>
              <a:rPr lang="ja-JP" altLang="en-US" dirty="0" smtClean="0"/>
              <a:t>選択</a:t>
            </a:r>
            <a:r>
              <a:rPr lang="ja-JP" altLang="en-US" dirty="0"/>
              <a:t>項目</a:t>
            </a:r>
            <a:r>
              <a:rPr lang="ja-JP" altLang="en-US" dirty="0" smtClean="0"/>
              <a:t>の中から一つを選択</a:t>
            </a:r>
            <a:endParaRPr lang="en-US" altLang="ja-JP" dirty="0" smtClean="0"/>
          </a:p>
        </p:txBody>
      </p:sp>
      <p:sp>
        <p:nvSpPr>
          <p:cNvPr id="29" name="テキスト ボックス 28"/>
          <p:cNvSpPr txBox="1"/>
          <p:nvPr/>
        </p:nvSpPr>
        <p:spPr>
          <a:xfrm>
            <a:off x="2743259" y="4781632"/>
            <a:ext cx="1760418" cy="369332"/>
          </a:xfrm>
          <a:prstGeom prst="rect">
            <a:avLst/>
          </a:prstGeom>
          <a:noFill/>
        </p:spPr>
        <p:txBody>
          <a:bodyPr wrap="none" rtlCol="0">
            <a:spAutoFit/>
          </a:bodyPr>
          <a:lstStyle/>
          <a:p>
            <a:r>
              <a:rPr kumimoji="1" lang="ja-JP" altLang="en-US" b="1" dirty="0" smtClean="0"/>
              <a:t>オプションボタン</a:t>
            </a:r>
            <a:endParaRPr kumimoji="1" lang="ja-JP" altLang="en-US" b="1" dirty="0"/>
          </a:p>
        </p:txBody>
      </p:sp>
      <p:sp>
        <p:nvSpPr>
          <p:cNvPr id="30" name="正方形/長方形 29"/>
          <p:cNvSpPr/>
          <p:nvPr/>
        </p:nvSpPr>
        <p:spPr>
          <a:xfrm>
            <a:off x="2843808" y="3874967"/>
            <a:ext cx="1584176" cy="2662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p:cNvCxnSpPr/>
          <p:nvPr/>
        </p:nvCxnSpPr>
        <p:spPr>
          <a:xfrm>
            <a:off x="3482994" y="4141221"/>
            <a:ext cx="0" cy="64041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1619672" y="4141221"/>
            <a:ext cx="1132771" cy="3202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コネクタ 36"/>
          <p:cNvCxnSpPr/>
          <p:nvPr/>
        </p:nvCxnSpPr>
        <p:spPr>
          <a:xfrm flipH="1">
            <a:off x="1115616" y="4461426"/>
            <a:ext cx="864096" cy="8305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342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720080"/>
          </a:xfrm>
        </p:spPr>
        <p:txBody>
          <a:bodyPr>
            <a:normAutofit fontScale="90000"/>
          </a:bodyPr>
          <a:lstStyle/>
          <a:p>
            <a:r>
              <a:rPr kumimoji="1" lang="ja-JP" altLang="en-US" b="1" dirty="0" smtClean="0">
                <a:solidFill>
                  <a:schemeClr val="tx1">
                    <a:lumMod val="65000"/>
                    <a:lumOff val="35000"/>
                  </a:schemeClr>
                </a:solidFill>
                <a:latin typeface="Yu Gothic" charset="-128"/>
                <a:ea typeface="Yu Gothic" charset="-128"/>
                <a:cs typeface="Yu Gothic" charset="-128"/>
              </a:rPr>
              <a:t>ユーザーフォームの説明</a:t>
            </a:r>
            <a:r>
              <a:rPr lang="ja-JP" altLang="en-US" b="1" dirty="0">
                <a:solidFill>
                  <a:schemeClr val="tx1">
                    <a:lumMod val="65000"/>
                    <a:lumOff val="35000"/>
                  </a:schemeClr>
                </a:solidFill>
                <a:latin typeface="Yu Gothic" charset="-128"/>
                <a:ea typeface="Yu Gothic" charset="-128"/>
                <a:cs typeface="Yu Gothic" charset="-128"/>
              </a:rPr>
              <a:t>３</a:t>
            </a:r>
            <a:endParaRPr kumimoji="1" lang="ja-JP" altLang="en-US" b="1" dirty="0">
              <a:solidFill>
                <a:schemeClr val="tx1">
                  <a:lumMod val="65000"/>
                  <a:lumOff val="35000"/>
                </a:schemeClr>
              </a:solidFill>
              <a:latin typeface="Yu Gothic" charset="-128"/>
              <a:ea typeface="Yu Gothic" charset="-128"/>
              <a:cs typeface="Yu Gothic" charset="-128"/>
            </a:endParaRPr>
          </a:p>
        </p:txBody>
      </p:sp>
      <p:sp>
        <p:nvSpPr>
          <p:cNvPr id="4" name="テキスト ボックス 3"/>
          <p:cNvSpPr txBox="1"/>
          <p:nvPr/>
        </p:nvSpPr>
        <p:spPr>
          <a:xfrm>
            <a:off x="204693" y="908720"/>
            <a:ext cx="6556603" cy="523220"/>
          </a:xfrm>
          <a:prstGeom prst="rect">
            <a:avLst/>
          </a:prstGeom>
          <a:noFill/>
        </p:spPr>
        <p:txBody>
          <a:bodyPr wrap="none" rtlCol="0">
            <a:spAutoFit/>
          </a:bodyPr>
          <a:lstStyle/>
          <a:p>
            <a:r>
              <a:rPr kumimoji="1" lang="ja-JP" altLang="en-US" sz="2800" dirty="0" smtClean="0"/>
              <a:t>ユーザーフォームを構成するコントロール３</a:t>
            </a:r>
            <a:endParaRPr kumimoji="1" lang="ja-JP" altLang="en-US" sz="2800" dirty="0"/>
          </a:p>
        </p:txBody>
      </p:sp>
      <p:sp>
        <p:nvSpPr>
          <p:cNvPr id="20" name="テキスト ボックス 19"/>
          <p:cNvSpPr txBox="1"/>
          <p:nvPr/>
        </p:nvSpPr>
        <p:spPr>
          <a:xfrm>
            <a:off x="979146" y="1619508"/>
            <a:ext cx="1385316" cy="369332"/>
          </a:xfrm>
          <a:prstGeom prst="rect">
            <a:avLst/>
          </a:prstGeom>
          <a:noFill/>
        </p:spPr>
        <p:txBody>
          <a:bodyPr wrap="none" rtlCol="0">
            <a:spAutoFit/>
          </a:bodyPr>
          <a:lstStyle/>
          <a:p>
            <a:r>
              <a:rPr lang="ja-JP" altLang="en-US" b="1" dirty="0" smtClean="0"/>
              <a:t>トグルボタン</a:t>
            </a:r>
            <a:endParaRPr lang="en-US" altLang="ja-JP" b="1" dirty="0" smtClean="0"/>
          </a:p>
        </p:txBody>
      </p:sp>
      <p:pic>
        <p:nvPicPr>
          <p:cNvPr id="21" name="図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2553" y="2492896"/>
            <a:ext cx="1631384" cy="488225"/>
          </a:xfrm>
          <a:prstGeom prst="rect">
            <a:avLst/>
          </a:prstGeom>
        </p:spPr>
      </p:pic>
      <p:sp>
        <p:nvSpPr>
          <p:cNvPr id="24" name="テキスト ボックス 23"/>
          <p:cNvSpPr txBox="1"/>
          <p:nvPr/>
        </p:nvSpPr>
        <p:spPr>
          <a:xfrm>
            <a:off x="1229683" y="2981121"/>
            <a:ext cx="2137124" cy="369332"/>
          </a:xfrm>
          <a:prstGeom prst="rect">
            <a:avLst/>
          </a:prstGeom>
          <a:noFill/>
        </p:spPr>
        <p:txBody>
          <a:bodyPr wrap="none" rtlCol="0">
            <a:spAutoFit/>
          </a:bodyPr>
          <a:lstStyle/>
          <a:p>
            <a:r>
              <a:rPr lang="ja-JP" altLang="en-US" dirty="0" smtClean="0"/>
              <a:t>選択していない状態</a:t>
            </a:r>
            <a:endParaRPr kumimoji="1" lang="ja-JP" altLang="en-US" dirty="0"/>
          </a:p>
        </p:txBody>
      </p:sp>
      <p:sp>
        <p:nvSpPr>
          <p:cNvPr id="25" name="右矢印 24"/>
          <p:cNvSpPr/>
          <p:nvPr/>
        </p:nvSpPr>
        <p:spPr>
          <a:xfrm>
            <a:off x="3687580" y="2563395"/>
            <a:ext cx="1745672" cy="594835"/>
          </a:xfrm>
          <a:prstGeom prst="righ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smtClean="0"/>
              <a:t>「</a:t>
            </a:r>
            <a:r>
              <a:rPr kumimoji="1" lang="en-US" altLang="ja-JP" dirty="0" smtClean="0"/>
              <a:t>S</a:t>
            </a:r>
            <a:r>
              <a:rPr kumimoji="1" lang="ja-JP" altLang="en-US" dirty="0" smtClean="0"/>
              <a:t>」を選択</a:t>
            </a:r>
            <a:endParaRPr kumimoji="1" lang="ja-JP" altLang="en-US" dirty="0"/>
          </a:p>
        </p:txBody>
      </p:sp>
      <p:sp>
        <p:nvSpPr>
          <p:cNvPr id="31" name="テキスト ボックス 30"/>
          <p:cNvSpPr txBox="1"/>
          <p:nvPr/>
        </p:nvSpPr>
        <p:spPr>
          <a:xfrm>
            <a:off x="3735819" y="3165787"/>
            <a:ext cx="1649193" cy="584775"/>
          </a:xfrm>
          <a:prstGeom prst="rect">
            <a:avLst/>
          </a:prstGeom>
          <a:noFill/>
        </p:spPr>
        <p:txBody>
          <a:bodyPr wrap="square" rtlCol="0">
            <a:spAutoFit/>
          </a:bodyPr>
          <a:lstStyle/>
          <a:p>
            <a:r>
              <a:rPr kumimoji="1" lang="ja-JP" altLang="en-US" sz="1600" dirty="0" smtClean="0">
                <a:solidFill>
                  <a:schemeClr val="tx1">
                    <a:lumMod val="50000"/>
                    <a:lumOff val="50000"/>
                  </a:schemeClr>
                </a:solidFill>
              </a:rPr>
              <a:t>「</a:t>
            </a:r>
            <a:r>
              <a:rPr kumimoji="1" lang="en-US" altLang="ja-JP" sz="1600" dirty="0" smtClean="0">
                <a:solidFill>
                  <a:schemeClr val="tx1">
                    <a:lumMod val="50000"/>
                    <a:lumOff val="50000"/>
                  </a:schemeClr>
                </a:solidFill>
              </a:rPr>
              <a:t>S</a:t>
            </a:r>
            <a:r>
              <a:rPr kumimoji="1" lang="ja-JP" altLang="en-US" sz="1600" dirty="0" smtClean="0">
                <a:solidFill>
                  <a:schemeClr val="tx1">
                    <a:lumMod val="50000"/>
                    <a:lumOff val="50000"/>
                  </a:schemeClr>
                </a:solidFill>
              </a:rPr>
              <a:t>」トグルボタンをクリック</a:t>
            </a:r>
            <a:endParaRPr kumimoji="1" lang="ja-JP" altLang="en-US" sz="1600" dirty="0">
              <a:solidFill>
                <a:schemeClr val="tx1">
                  <a:lumMod val="50000"/>
                  <a:lumOff val="50000"/>
                </a:schemeClr>
              </a:solidFill>
            </a:endParaRPr>
          </a:p>
        </p:txBody>
      </p:sp>
      <p:pic>
        <p:nvPicPr>
          <p:cNvPr id="33" name="図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9650" y="2492896"/>
            <a:ext cx="1643291" cy="488225"/>
          </a:xfrm>
          <a:prstGeom prst="rect">
            <a:avLst/>
          </a:prstGeom>
        </p:spPr>
      </p:pic>
      <p:sp>
        <p:nvSpPr>
          <p:cNvPr id="34" name="テキスト ボックス 33"/>
          <p:cNvSpPr txBox="1"/>
          <p:nvPr/>
        </p:nvSpPr>
        <p:spPr>
          <a:xfrm>
            <a:off x="5745632" y="3046858"/>
            <a:ext cx="2031325" cy="369332"/>
          </a:xfrm>
          <a:prstGeom prst="rect">
            <a:avLst/>
          </a:prstGeom>
          <a:noFill/>
        </p:spPr>
        <p:txBody>
          <a:bodyPr wrap="none" rtlCol="0">
            <a:spAutoFit/>
          </a:bodyPr>
          <a:lstStyle/>
          <a:p>
            <a:r>
              <a:rPr lang="ja-JP" altLang="en-US" dirty="0" smtClean="0"/>
              <a:t>「</a:t>
            </a:r>
            <a:r>
              <a:rPr lang="en-US" altLang="ja-JP" dirty="0" smtClean="0"/>
              <a:t>S</a:t>
            </a:r>
            <a:r>
              <a:rPr lang="ja-JP" altLang="en-US" dirty="0" smtClean="0"/>
              <a:t>」を選択し</a:t>
            </a:r>
            <a:r>
              <a:rPr lang="ja-JP" altLang="en-US" dirty="0"/>
              <a:t>た</a:t>
            </a:r>
            <a:r>
              <a:rPr lang="ja-JP" altLang="en-US" dirty="0" smtClean="0"/>
              <a:t>状態</a:t>
            </a:r>
            <a:endParaRPr kumimoji="1" lang="ja-JP" altLang="en-US" dirty="0"/>
          </a:p>
        </p:txBody>
      </p:sp>
      <p:sp>
        <p:nvSpPr>
          <p:cNvPr id="36" name="テキスト ボックス 35"/>
          <p:cNvSpPr txBox="1"/>
          <p:nvPr/>
        </p:nvSpPr>
        <p:spPr>
          <a:xfrm>
            <a:off x="5754024" y="3350453"/>
            <a:ext cx="1931221" cy="584775"/>
          </a:xfrm>
          <a:prstGeom prst="rect">
            <a:avLst/>
          </a:prstGeom>
          <a:noFill/>
        </p:spPr>
        <p:txBody>
          <a:bodyPr wrap="square" rtlCol="0">
            <a:spAutoFit/>
          </a:bodyPr>
          <a:lstStyle/>
          <a:p>
            <a:r>
              <a:rPr kumimoji="1" lang="ja-JP" altLang="en-US" sz="1600" dirty="0" smtClean="0">
                <a:solidFill>
                  <a:schemeClr val="tx1">
                    <a:lumMod val="50000"/>
                    <a:lumOff val="50000"/>
                  </a:schemeClr>
                </a:solidFill>
              </a:rPr>
              <a:t>選択されるとトグルボタンの色が変わる</a:t>
            </a:r>
            <a:endParaRPr kumimoji="1" lang="ja-JP" altLang="en-US" sz="1600" dirty="0">
              <a:solidFill>
                <a:schemeClr val="tx1">
                  <a:lumMod val="50000"/>
                  <a:lumOff val="50000"/>
                </a:schemeClr>
              </a:solidFill>
            </a:endParaRPr>
          </a:p>
        </p:txBody>
      </p:sp>
      <p:sp>
        <p:nvSpPr>
          <p:cNvPr id="5" name="テキスト ボックス 4"/>
          <p:cNvSpPr txBox="1"/>
          <p:nvPr/>
        </p:nvSpPr>
        <p:spPr>
          <a:xfrm>
            <a:off x="979146" y="1916832"/>
            <a:ext cx="3801041" cy="369332"/>
          </a:xfrm>
          <a:prstGeom prst="rect">
            <a:avLst/>
          </a:prstGeom>
          <a:noFill/>
        </p:spPr>
        <p:txBody>
          <a:bodyPr wrap="none" rtlCol="0">
            <a:spAutoFit/>
          </a:bodyPr>
          <a:lstStyle/>
          <a:p>
            <a:r>
              <a:rPr kumimoji="1" lang="ja-JP" altLang="en-US" dirty="0" smtClean="0"/>
              <a:t>選択項目（例では方位）をクリックする</a:t>
            </a:r>
            <a:endParaRPr kumimoji="1" lang="ja-JP" altLang="en-US" dirty="0"/>
          </a:p>
        </p:txBody>
      </p:sp>
    </p:spTree>
    <p:extLst>
      <p:ext uri="{BB962C8B-B14F-4D97-AF65-F5344CB8AC3E}">
        <p14:creationId xmlns:p14="http://schemas.microsoft.com/office/powerpoint/2010/main" val="2194073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オータム">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2753</TotalTime>
  <Words>1106</Words>
  <Application>Microsoft Office PowerPoint</Application>
  <PresentationFormat>画面に合わせる (4:3)</PresentationFormat>
  <Paragraphs>192</Paragraphs>
  <Slides>23</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23</vt:i4>
      </vt:variant>
    </vt:vector>
  </HeadingPairs>
  <TitlesOfParts>
    <vt:vector size="33" baseType="lpstr">
      <vt:lpstr>HGP創英角ｺﾞｼｯｸUB</vt:lpstr>
      <vt:lpstr>HGSGothicE</vt:lpstr>
      <vt:lpstr>Meiryo UI</vt:lpstr>
      <vt:lpstr>ＭＳ Ｐゴシック</vt:lpstr>
      <vt:lpstr>メイリオ</vt:lpstr>
      <vt:lpstr>Yu Gothic</vt:lpstr>
      <vt:lpstr>Arial</vt:lpstr>
      <vt:lpstr>Calibri</vt:lpstr>
      <vt:lpstr>Wingdings</vt:lpstr>
      <vt:lpstr>Office テーマ</vt:lpstr>
      <vt:lpstr>野帳データの 電子ファイル化について</vt:lpstr>
      <vt:lpstr>野外調査データの種類</vt:lpstr>
      <vt:lpstr>野帳データの入力手順</vt:lpstr>
      <vt:lpstr>システム要件</vt:lpstr>
      <vt:lpstr>特徴</vt:lpstr>
      <vt:lpstr>ユーザーフォームの構成</vt:lpstr>
      <vt:lpstr>ユーザーフォームの説明1</vt:lpstr>
      <vt:lpstr>ユーザーフォームの説明２</vt:lpstr>
      <vt:lpstr>ユーザーフォームの説明３</vt:lpstr>
      <vt:lpstr>ユーザーフォームの説明４</vt:lpstr>
      <vt:lpstr>入力フォームの基本画面</vt:lpstr>
      <vt:lpstr>基本情報</vt:lpstr>
      <vt:lpstr>様式 A1</vt:lpstr>
      <vt:lpstr>様式 A2</vt:lpstr>
      <vt:lpstr>様式A3</vt:lpstr>
      <vt:lpstr>様式A3の補足２（倒木を例に）</vt:lpstr>
      <vt:lpstr>様式 A4</vt:lpstr>
      <vt:lpstr>提出写真リスト出力</vt:lpstr>
      <vt:lpstr>野帳データの入力手順（繰り返し編）</vt:lpstr>
      <vt:lpstr>データを消去したい</vt:lpstr>
      <vt:lpstr>データを消去したい</vt:lpstr>
      <vt:lpstr>データを消去したい</vt:lpstr>
      <vt:lpstr>おわりに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野外調査データの入力について</dc:title>
  <dc:creator>inventory</dc:creator>
  <cp:lastModifiedBy>森林総合研究所立地環境研究領域 inventory</cp:lastModifiedBy>
  <cp:revision>220</cp:revision>
  <dcterms:modified xsi:type="dcterms:W3CDTF">2019-03-20T02:22:20Z</dcterms:modified>
</cp:coreProperties>
</file>